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59"/>
  </p:notesMasterIdLst>
  <p:handoutMasterIdLst>
    <p:handoutMasterId r:id="rId60"/>
  </p:handoutMasterIdLst>
  <p:sldIdLst>
    <p:sldId id="713" r:id="rId2"/>
    <p:sldId id="715" r:id="rId3"/>
    <p:sldId id="521" r:id="rId4"/>
    <p:sldId id="524" r:id="rId5"/>
    <p:sldId id="526" r:id="rId6"/>
    <p:sldId id="850" r:id="rId7"/>
    <p:sldId id="760" r:id="rId8"/>
    <p:sldId id="769" r:id="rId9"/>
    <p:sldId id="522" r:id="rId10"/>
    <p:sldId id="523" r:id="rId11"/>
    <p:sldId id="831" r:id="rId12"/>
    <p:sldId id="836" r:id="rId13"/>
    <p:sldId id="813" r:id="rId14"/>
    <p:sldId id="837" r:id="rId15"/>
    <p:sldId id="838" r:id="rId16"/>
    <p:sldId id="835" r:id="rId17"/>
    <p:sldId id="780" r:id="rId18"/>
    <p:sldId id="817" r:id="rId19"/>
    <p:sldId id="818" r:id="rId20"/>
    <p:sldId id="820" r:id="rId21"/>
    <p:sldId id="819" r:id="rId22"/>
    <p:sldId id="807" r:id="rId23"/>
    <p:sldId id="808" r:id="rId24"/>
    <p:sldId id="809" r:id="rId25"/>
    <p:sldId id="783" r:id="rId26"/>
    <p:sldId id="788" r:id="rId27"/>
    <p:sldId id="805" r:id="rId28"/>
    <p:sldId id="806" r:id="rId29"/>
    <p:sldId id="839" r:id="rId30"/>
    <p:sldId id="823" r:id="rId31"/>
    <p:sldId id="824" r:id="rId32"/>
    <p:sldId id="825" r:id="rId33"/>
    <p:sldId id="826" r:id="rId34"/>
    <p:sldId id="840" r:id="rId35"/>
    <p:sldId id="843" r:id="rId36"/>
    <p:sldId id="841" r:id="rId37"/>
    <p:sldId id="827" r:id="rId38"/>
    <p:sldId id="828" r:id="rId39"/>
    <p:sldId id="562" r:id="rId40"/>
    <p:sldId id="563" r:id="rId41"/>
    <p:sldId id="564" r:id="rId42"/>
    <p:sldId id="803" r:id="rId43"/>
    <p:sldId id="567" r:id="rId44"/>
    <p:sldId id="568" r:id="rId45"/>
    <p:sldId id="569" r:id="rId46"/>
    <p:sldId id="570" r:id="rId47"/>
    <p:sldId id="573" r:id="rId48"/>
    <p:sldId id="846" r:id="rId49"/>
    <p:sldId id="848" r:id="rId50"/>
    <p:sldId id="847" r:id="rId51"/>
    <p:sldId id="845" r:id="rId52"/>
    <p:sldId id="844" r:id="rId53"/>
    <p:sldId id="851" r:id="rId54"/>
    <p:sldId id="849" r:id="rId55"/>
    <p:sldId id="852" r:id="rId56"/>
    <p:sldId id="578" r:id="rId57"/>
    <p:sldId id="581" r:id="rId58"/>
  </p:sldIdLst>
  <p:sldSz cx="9144000" cy="5143500" type="screen16x9"/>
  <p:notesSz cx="6858000" cy="9144000"/>
  <p:embeddedFontLst>
    <p:embeddedFont>
      <p:font typeface="Impact" panose="020B0806030902050204" pitchFamily="34" charset="0"/>
      <p:regular r:id="rId61"/>
    </p:embeddedFont>
    <p:embeddedFont>
      <p:font typeface="Arial Unicode MS" panose="020B0604020202020204" pitchFamily="34" charset="-122"/>
      <p:regular r:id="rId62"/>
    </p:embeddedFont>
    <p:embeddedFont>
      <p:font typeface="汉语拼音" panose="000B0604020202020204" pitchFamily="34" charset="0"/>
      <p:regular r:id="rId63"/>
    </p:embeddedFont>
    <p:embeddedFont>
      <p:font typeface="微软雅黑" panose="020B0503020204020204" pitchFamily="34" charset="-122"/>
      <p:regular r:id="rId64"/>
      <p:bold r:id="rId65"/>
    </p:embeddedFont>
    <p:embeddedFont>
      <p:font typeface="楷体" panose="02010609060101010101" pitchFamily="49" charset="-122"/>
      <p:regular r:id="rId66"/>
    </p:embeddedFont>
    <p:embeddedFont>
      <p:font typeface="黑体" panose="02010609060101010101" pitchFamily="49" charset="-122"/>
      <p:regular r:id="rId67"/>
    </p:embeddedFont>
    <p:embeddedFont>
      <p:font typeface="Calibri" panose="020F0502020204030204" pitchFamily="34" charset="0"/>
      <p:regular r:id="rId68"/>
      <p:bold r:id="rId69"/>
      <p:italic r:id="rId70"/>
      <p:boldItalic r:id="rId71"/>
    </p:embeddedFont>
  </p:embeddedFont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755" autoAdjust="0"/>
    <p:restoredTop sz="95062" autoAdjust="0"/>
  </p:normalViewPr>
  <p:slideViewPr>
    <p:cSldViewPr>
      <p:cViewPr varScale="1">
        <p:scale>
          <a:sx n="113" d="100"/>
          <a:sy n="113" d="100"/>
        </p:scale>
        <p:origin x="-420" y="-102"/>
      </p:cViewPr>
      <p:guideLst>
        <p:guide orient="horz" pos="162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font" Target="fonts/font3.fntdata"/><Relationship Id="rId68" Type="http://schemas.openxmlformats.org/officeDocument/2006/relationships/font" Target="fonts/font8.fntdata"/><Relationship Id="rId7" Type="http://schemas.openxmlformats.org/officeDocument/2006/relationships/slide" Target="slides/slide6.xml"/><Relationship Id="rId71" Type="http://schemas.openxmlformats.org/officeDocument/2006/relationships/font" Target="fonts/font11.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font" Target="fonts/font6.fntdata"/><Relationship Id="rId7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font" Target="fonts/font1.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handoutMaster" Target="handoutMasters/handoutMaster1.xml"/><Relationship Id="rId65" Type="http://schemas.openxmlformats.org/officeDocument/2006/relationships/font" Target="fonts/font5.fntdata"/><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4.fntdata"/><Relationship Id="rId69" Type="http://schemas.openxmlformats.org/officeDocument/2006/relationships/font" Target="fonts/font9.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 Id="rId67" Type="http://schemas.openxmlformats.org/officeDocument/2006/relationships/font" Target="fonts/font7.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2.fntdata"/><Relationship Id="rId70" Type="http://schemas.openxmlformats.org/officeDocument/2006/relationships/font" Target="fonts/font10.fntdata"/><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buFontTx/>
              <a:buNone/>
              <a:defRPr sz="1200"/>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buFontTx/>
              <a:buNone/>
              <a:defRPr sz="1200"/>
            </a:lvl1pPr>
          </a:lstStyle>
          <a:p>
            <a:pPr>
              <a:defRPr/>
            </a:pPr>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buFontTx/>
              <a:buNone/>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pPr>
              <a:defRPr/>
            </a:pPr>
            <a:fld id="{E76E5C5F-AF0A-43B9-9F8F-AEC124E3BE60}" type="slidenum">
              <a:rPr lang="zh-CN" altLang="en-US"/>
              <a:t>‹#›</a:t>
            </a:fld>
            <a:endParaRPr lang="zh-CN" altLang="en-US"/>
          </a:p>
        </p:txBody>
      </p:sp>
    </p:spTree>
    <p:extLst>
      <p:ext uri="{BB962C8B-B14F-4D97-AF65-F5344CB8AC3E}">
        <p14:creationId xmlns:p14="http://schemas.microsoft.com/office/powerpoint/2010/main" val="33945895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buFontTx/>
              <a:buNone/>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buFontTx/>
              <a:buNone/>
              <a:defRPr sz="1200"/>
            </a:lvl1pPr>
          </a:lstStyle>
          <a:p>
            <a:pPr>
              <a:defRPr/>
            </a:pPr>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buFontTx/>
              <a:buNone/>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pPr>
              <a:defRPr/>
            </a:pPr>
            <a:fld id="{3DEAAD3A-A8F6-4AE8-BA18-A910A2E459DA}" type="slidenum">
              <a:rPr lang="zh-CN" altLang="en-US"/>
              <a:t>‹#›</a:t>
            </a:fld>
            <a:endParaRPr lang="zh-CN" altLang="en-US"/>
          </a:p>
        </p:txBody>
      </p:sp>
    </p:spTree>
    <p:extLst>
      <p:ext uri="{BB962C8B-B14F-4D97-AF65-F5344CB8AC3E}">
        <p14:creationId xmlns:p14="http://schemas.microsoft.com/office/powerpoint/2010/main" val="77760779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63491" name="备注占位符 2"/>
          <p:cNvSpPr>
            <a:spLocks noGrp="1" noChangeArrowheads="1"/>
          </p:cNvSpPr>
          <p:nvPr>
            <p:ph type="body" idx="4294967295"/>
          </p:nvPr>
        </p:nvSpPr>
        <p:spPr bwMode="auto">
          <a:noFill/>
        </p:spPr>
        <p:txBody>
          <a:bodyPr/>
          <a:lstStyle/>
          <a:p>
            <a:endParaRPr lang="zh-CN" altLang="en-US"/>
          </a:p>
        </p:txBody>
      </p:sp>
      <p:sp>
        <p:nvSpPr>
          <p:cNvPr id="63492" name="页脚占位符 4"/>
          <p:cNvSpPr>
            <a:spLocks noGrp="1" noChangeArrowheads="1"/>
          </p:cNvSpPr>
          <p:nvPr>
            <p:ph type="ftr" sz="quarter" idx="4"/>
          </p:nvPr>
        </p:nvSpPr>
        <p:spPr bwMode="auto">
          <a:noFill/>
          <a:ln>
            <a:miter lim="800000"/>
          </a:ln>
        </p:spPr>
        <p:txBody>
          <a:bodyPr wrap="square" numCol="1" anchorCtr="0" compatLnSpc="1"/>
          <a:lstStyle/>
          <a:p>
            <a:r>
              <a:rPr lang="zh-CN" altLang="en-US"/>
              <a:t>状元成才路</a:t>
            </a:r>
            <a:endParaRPr lang="en-US" altLang="zh-CN"/>
          </a:p>
        </p:txBody>
      </p:sp>
      <p:sp>
        <p:nvSpPr>
          <p:cNvPr id="63493" name="页眉占位符 5"/>
          <p:cNvSpPr>
            <a:spLocks noGrp="1" noChangeArrowheads="1"/>
          </p:cNvSpPr>
          <p:nvPr>
            <p:ph type="hdr" sz="quarter"/>
          </p:nvPr>
        </p:nvSpPr>
        <p:spPr bwMode="auto">
          <a:noFill/>
          <a:ln>
            <a:miter lim="800000"/>
          </a:ln>
        </p:spPr>
        <p:txBody>
          <a:bodyPr wrap="square" numCol="1" anchor="t" anchorCtr="0" compatLnSpc="1"/>
          <a:lstStyle/>
          <a:p>
            <a:r>
              <a:rPr lang="zh-CN" altLang="en-US"/>
              <a:t>状元成才路</a:t>
            </a:r>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64515" name="备注占位符 2"/>
          <p:cNvSpPr>
            <a:spLocks noGrp="1" noChangeArrowheads="1"/>
          </p:cNvSpPr>
          <p:nvPr>
            <p:ph type="body" idx="4294967295"/>
          </p:nvPr>
        </p:nvSpPr>
        <p:spPr bwMode="auto">
          <a:noFill/>
        </p:spPr>
        <p:txBody>
          <a:bodyPr/>
          <a:lstStyle/>
          <a:p>
            <a:pPr eaLnBrk="1" hangingPunct="1">
              <a:spcBef>
                <a:spcPct val="0"/>
              </a:spcBef>
            </a:pPr>
            <a:endParaRPr lang="zh-CN" altLang="en-US"/>
          </a:p>
        </p:txBody>
      </p:sp>
      <p:sp>
        <p:nvSpPr>
          <p:cNvPr id="64516" name="灯片编号占位符 3"/>
          <p:cNvSpPr>
            <a:spLocks noGrp="1" noChangeArrowheads="1"/>
          </p:cNvSpPr>
          <p:nvPr>
            <p:ph type="sldNum" sz="quarter" idx="5"/>
          </p:nvPr>
        </p:nvSpPr>
        <p:spPr bwMode="auto">
          <a:noFill/>
          <a:ln>
            <a:miter lim="800000"/>
          </a:ln>
        </p:spPr>
        <p:txBody>
          <a:bodyPr/>
          <a:lstStyle/>
          <a:p>
            <a:pPr>
              <a:buFontTx/>
              <a:buNone/>
            </a:pPr>
            <a:fld id="{D192DC64-0CEB-49FE-8551-97679969C14D}" type="slidenum">
              <a:rPr lang="zh-CN" altLang="en-US" smtClean="0"/>
              <a:t>2</a:t>
            </a:fld>
            <a:endParaRPr lang="zh-CN" altLang="en-US"/>
          </a:p>
        </p:txBody>
      </p:sp>
      <p:sp>
        <p:nvSpPr>
          <p:cNvPr id="64517" name="页脚占位符 4"/>
          <p:cNvSpPr>
            <a:spLocks noGrp="1" noChangeArrowheads="1"/>
          </p:cNvSpPr>
          <p:nvPr>
            <p:ph type="ftr" sz="quarter" idx="4"/>
          </p:nvPr>
        </p:nvSpPr>
        <p:spPr bwMode="auto">
          <a:noFill/>
          <a:ln>
            <a:miter lim="800000"/>
          </a:ln>
        </p:spPr>
        <p:txBody>
          <a:bodyPr wrap="square" numCol="1" anchorCtr="0" compatLnSpc="1"/>
          <a:lstStyle/>
          <a:p>
            <a:r>
              <a:rPr lang="zh-CN" altLang="en-US"/>
              <a:t>状元成才路</a:t>
            </a:r>
          </a:p>
        </p:txBody>
      </p:sp>
      <p:sp>
        <p:nvSpPr>
          <p:cNvPr id="64518" name="页眉占位符 5"/>
          <p:cNvSpPr>
            <a:spLocks noGrp="1" noChangeArrowheads="1"/>
          </p:cNvSpPr>
          <p:nvPr>
            <p:ph type="hdr" sz="quarter"/>
          </p:nvPr>
        </p:nvSpPr>
        <p:spPr bwMode="auto">
          <a:noFill/>
          <a:ln>
            <a:miter lim="800000"/>
          </a:ln>
        </p:spPr>
        <p:txBody>
          <a:bodyPr wrap="square" numCol="1" anchor="t" anchorCtr="0" compatLnSpc="1"/>
          <a:lstStyle/>
          <a:p>
            <a:r>
              <a:rPr lang="zh-CN" altLang="en-US"/>
              <a:t>状元成才路</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65539" name="备注占位符 2"/>
          <p:cNvSpPr>
            <a:spLocks noGrp="1" noChangeArrowheads="1"/>
          </p:cNvSpPr>
          <p:nvPr>
            <p:ph type="body" idx="4294967295"/>
          </p:nvPr>
        </p:nvSpPr>
        <p:spPr bwMode="auto">
          <a:noFill/>
        </p:spPr>
        <p:txBody>
          <a:bodyPr/>
          <a:lstStyle/>
          <a:p>
            <a:endParaRPr lang="zh-CN" altLang="en-US"/>
          </a:p>
        </p:txBody>
      </p:sp>
      <p:sp>
        <p:nvSpPr>
          <p:cNvPr id="65540" name="灯片编号占位符 3"/>
          <p:cNvSpPr>
            <a:spLocks noGrp="1" noChangeArrowheads="1"/>
          </p:cNvSpPr>
          <p:nvPr>
            <p:ph type="sldNum" sz="quarter" idx="5"/>
          </p:nvPr>
        </p:nvSpPr>
        <p:spPr bwMode="auto">
          <a:noFill/>
          <a:ln>
            <a:miter lim="800000"/>
          </a:ln>
        </p:spPr>
        <p:txBody>
          <a:bodyPr/>
          <a:lstStyle/>
          <a:p>
            <a:pPr>
              <a:buFontTx/>
              <a:buNone/>
            </a:pPr>
            <a:fld id="{F2F5A791-F024-40DC-B5FD-E3A9FAFAD7FA}" type="slidenum">
              <a:rPr lang="zh-CN" altLang="en-US" smtClean="0"/>
              <a:t>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66563" name="备注占位符 2"/>
          <p:cNvSpPr>
            <a:spLocks noGrp="1" noChangeArrowheads="1"/>
          </p:cNvSpPr>
          <p:nvPr>
            <p:ph type="body" idx="4294967295"/>
          </p:nvPr>
        </p:nvSpPr>
        <p:spPr bwMode="auto">
          <a:noFill/>
        </p:spPr>
        <p:txBody>
          <a:bodyPr/>
          <a:lstStyle/>
          <a:p>
            <a:endParaRPr lang="zh-CN" altLang="en-US"/>
          </a:p>
        </p:txBody>
      </p:sp>
      <p:sp>
        <p:nvSpPr>
          <p:cNvPr id="66564" name="灯片编号占位符 3"/>
          <p:cNvSpPr>
            <a:spLocks noGrp="1" noChangeArrowheads="1"/>
          </p:cNvSpPr>
          <p:nvPr>
            <p:ph type="sldNum" sz="quarter" idx="5"/>
          </p:nvPr>
        </p:nvSpPr>
        <p:spPr bwMode="auto">
          <a:noFill/>
          <a:ln>
            <a:miter lim="800000"/>
          </a:ln>
        </p:spPr>
        <p:txBody>
          <a:bodyPr/>
          <a:lstStyle/>
          <a:p>
            <a:pPr>
              <a:buFontTx/>
              <a:buNone/>
            </a:pPr>
            <a:fld id="{A47726F9-2E5B-4F90-8A87-A8B22F396A0E}" type="slidenum">
              <a:rPr lang="zh-CN" altLang="en-US" smtClean="0"/>
              <a:t>27</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空白">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8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2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空白">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3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4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5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56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57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58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2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62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63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64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77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80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cSld>
  <p:clrMapOvr>
    <a:masterClrMapping/>
  </p:clrMapOvr>
  <p:transition spd="slow" advTm="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cSld>
  <p:clrMapOvr>
    <a:masterClrMapping/>
  </p:clrMapOvr>
  <p:transition spd="slow">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7" name="矩形 6"/>
          <p:cNvSpPr>
            <a:spLocks noChangeArrowheads="1"/>
          </p:cNvSpPr>
          <p:nvPr/>
        </p:nvSpPr>
        <p:spPr bwMode="auto">
          <a:xfrm>
            <a:off x="5580113" y="69850"/>
            <a:ext cx="2241639"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buFontTx/>
              <a:buNone/>
              <a:defRPr/>
            </a:pPr>
            <a:r>
              <a:rPr kumimoji="1" lang="en-US" altLang="zh-CN" sz="2800" b="1" dirty="0" smtClean="0">
                <a:solidFill>
                  <a:srgbClr val="A11111"/>
                </a:solidFill>
                <a:latin typeface="宋体" panose="02010600030101010101" pitchFamily="2" charset="-122"/>
              </a:rPr>
              <a:t>16</a:t>
            </a:r>
            <a:r>
              <a:rPr kumimoji="1" lang="zh-CN" altLang="en-US" sz="2800" b="1" baseline="30000" dirty="0" smtClean="0">
                <a:solidFill>
                  <a:srgbClr val="A11111"/>
                </a:solidFill>
                <a:latin typeface="宋体" panose="02010600030101010101" pitchFamily="2" charset="-122"/>
              </a:rPr>
              <a:t>*</a:t>
            </a:r>
            <a:r>
              <a:rPr kumimoji="1" lang="en-US" altLang="zh-CN" sz="2800" b="1" dirty="0" smtClean="0">
                <a:solidFill>
                  <a:srgbClr val="A11111"/>
                </a:solidFill>
                <a:latin typeface="宋体" panose="02010600030101010101" pitchFamily="2" charset="-122"/>
              </a:rPr>
              <a:t> </a:t>
            </a:r>
            <a:r>
              <a:rPr kumimoji="1" lang="zh-CN" altLang="en-US" sz="2400" b="1" dirty="0">
                <a:solidFill>
                  <a:srgbClr val="A11111"/>
                </a:solidFill>
                <a:latin typeface="宋体" panose="02010600030101010101" pitchFamily="2" charset="-122"/>
              </a:rPr>
              <a:t>散文二篇</a:t>
            </a:r>
            <a:r>
              <a:rPr kumimoji="1" lang="en-US" altLang="zh-CN" sz="2400" b="1" dirty="0">
                <a:solidFill>
                  <a:srgbClr val="A11111"/>
                </a:solidFill>
                <a:latin typeface="宋体" panose="02010600030101010101" pitchFamily="2" charset="-122"/>
              </a:rPr>
              <a:t>/</a:t>
            </a:r>
          </a:p>
        </p:txBody>
      </p:sp>
      <p:pic>
        <p:nvPicPr>
          <p:cNvPr id="1027" name="Picture 13" descr="https://timgsa.baidu.com/timg?image&amp;quality=80&amp;size=b9999_10000&amp;sec=1555506834841&amp;di=d794fb1af28fbdd8e9a88ee683a372cf&amp;imgtype=0&amp;src=http%3A%2F%2Fbpic.588ku.com%2Felement_origin_min_pic%2F16%2F08%2F04%2F2157a34985dfc13.jpg%2521%2Ffwfh%2F804x568%2Fquality%2F90%2Funsharp%2Ftrue%2Fcompress%2Ftrue"/>
          <p:cNvPicPr>
            <a:picLocks noChangeAspect="1" noChangeArrowheads="1"/>
          </p:cNvPicPr>
          <p:nvPr userDrawn="1"/>
        </p:nvPicPr>
        <p:blipFill>
          <a:blip r:embed="rId46" cstate="print"/>
          <a:srcRect/>
          <a:stretch>
            <a:fillRect/>
          </a:stretch>
        </p:blipFill>
        <p:spPr bwMode="auto">
          <a:xfrm>
            <a:off x="7743825" y="4194175"/>
            <a:ext cx="1374775" cy="969963"/>
          </a:xfrm>
          <a:prstGeom prst="rect">
            <a:avLst/>
          </a:prstGeom>
          <a:noFill/>
          <a:ln w="9525">
            <a:noFill/>
            <a:miter lim="800000"/>
            <a:headEnd/>
            <a:tailEnd/>
          </a:ln>
        </p:spPr>
      </p:pic>
      <p:pic>
        <p:nvPicPr>
          <p:cNvPr id="6" name="Picture 2" descr="C:\Users\Administrator\Desktop\初中七彩课堂图标.png"/>
          <p:cNvPicPr>
            <a:picLocks noChangeAspect="1" noChangeArrowheads="1"/>
          </p:cNvPicPr>
          <p:nvPr userDrawn="1"/>
        </p:nvPicPr>
        <p:blipFill>
          <a:blip r:embed="rId47" cstate="print">
            <a:extLst>
              <a:ext uri="{28A0092B-C50C-407E-A947-70E740481C1C}">
                <a14:useLocalDpi xmlns:a14="http://schemas.microsoft.com/office/drawing/2010/main" val="0"/>
              </a:ext>
            </a:extLst>
          </a:blip>
          <a:srcRect/>
          <a:stretch>
            <a:fillRect/>
          </a:stretch>
        </p:blipFill>
        <p:spPr bwMode="auto">
          <a:xfrm>
            <a:off x="7646580" y="51470"/>
            <a:ext cx="1440270" cy="581572"/>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Lst>
  <p:transition spd="slow">
    <p:random/>
  </p:transition>
  <p:txStyles>
    <p:titleStyle>
      <a:lvl1pPr algn="ctr" defTabSz="685800" rtl="0" eaLnBrk="0" fontAlgn="base" hangingPunct="0">
        <a:spcBef>
          <a:spcPct val="0"/>
        </a:spcBef>
        <a:spcAft>
          <a:spcPct val="0"/>
        </a:spcAft>
        <a:defRPr sz="3300" kern="1200">
          <a:solidFill>
            <a:schemeClr val="tx1"/>
          </a:solidFill>
          <a:latin typeface="+mj-lt"/>
          <a:ea typeface="+mj-ea"/>
          <a:cs typeface="+mj-cs"/>
        </a:defRPr>
      </a:lvl1pPr>
      <a:lvl2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2pPr>
      <a:lvl3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3pPr>
      <a:lvl4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4pPr>
      <a:lvl5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5pPr>
      <a:lvl6pPr marL="4572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6pPr>
      <a:lvl7pPr marL="9144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7pPr>
      <a:lvl8pPr marL="13716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8pPr>
      <a:lvl9pPr marL="18288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9pPr>
    </p:titleStyle>
    <p:bodyStyle>
      <a:lvl1pPr marL="257175" indent="-257175" algn="l" defTabSz="6858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2001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slide" Target="slide26.xml"/><Relationship Id="rId5" Type="http://schemas.openxmlformats.org/officeDocument/2006/relationships/slide" Target="slide3.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32.xml"/></Relationships>
</file>

<file path=ppt/slides/_rels/slide2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5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3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矩形 5"/>
          <p:cNvSpPr>
            <a:spLocks noChangeArrowheads="1"/>
          </p:cNvSpPr>
          <p:nvPr/>
        </p:nvSpPr>
        <p:spPr bwMode="auto">
          <a:xfrm>
            <a:off x="503238" y="700088"/>
            <a:ext cx="8137525" cy="3970337"/>
          </a:xfrm>
          <a:prstGeom prst="rect">
            <a:avLst/>
          </a:prstGeom>
          <a:noFill/>
          <a:ln w="9525">
            <a:noFill/>
            <a:miter lim="800000"/>
          </a:ln>
        </p:spPr>
        <p:txBody>
          <a:bodyPr>
            <a:spAutoFit/>
          </a:bodyPr>
          <a:lstStyle/>
          <a:p>
            <a:pPr indent="539750" eaLnBrk="0" hangingPunct="0">
              <a:lnSpc>
                <a:spcPct val="150000"/>
              </a:lnSpc>
            </a:pPr>
            <a:r>
              <a:rPr lang="en-US" altLang="zh-CN" sz="2800" b="1">
                <a:latin typeface="楷体" panose="02010609060101010101" pitchFamily="49" charset="-122"/>
                <a:ea typeface="楷体" panose="02010609060101010101" pitchFamily="49" charset="-122"/>
              </a:rPr>
              <a:t> </a:t>
            </a:r>
            <a:r>
              <a:rPr lang="zh-CN" altLang="zh-CN" sz="2800" b="1">
                <a:latin typeface="楷体" panose="02010609060101010101" pitchFamily="49" charset="-122"/>
                <a:ea typeface="楷体" panose="02010609060101010101" pitchFamily="49" charset="-122"/>
              </a:rPr>
              <a:t>古往今来</a:t>
            </a:r>
            <a:r>
              <a:rPr lang="zh-CN" altLang="en-US" sz="2800" b="1">
                <a:latin typeface="楷体" panose="02010609060101010101" pitchFamily="49" charset="-122"/>
                <a:ea typeface="楷体" panose="02010609060101010101" pitchFamily="49" charset="-122"/>
              </a:rPr>
              <a:t>，</a:t>
            </a:r>
            <a:r>
              <a:rPr lang="zh-CN" altLang="zh-CN" sz="2800" b="1">
                <a:latin typeface="楷体" panose="02010609060101010101" pitchFamily="49" charset="-122"/>
                <a:ea typeface="楷体" panose="02010609060101010101" pitchFamily="49" charset="-122"/>
              </a:rPr>
              <a:t>人们千百次地这样追问过自己</a:t>
            </a:r>
            <a:r>
              <a:rPr lang="zh-CN" altLang="en-US" sz="2800" b="1">
                <a:latin typeface="楷体" panose="02010609060101010101" pitchFamily="49" charset="-122"/>
                <a:ea typeface="楷体" panose="02010609060101010101" pitchFamily="49" charset="-122"/>
              </a:rPr>
              <a:t>：</a:t>
            </a:r>
            <a:r>
              <a:rPr lang="zh-CN" altLang="zh-CN" sz="2800" b="1">
                <a:latin typeface="楷体" panose="02010609060101010101" pitchFamily="49" charset="-122"/>
                <a:ea typeface="楷体" panose="02010609060101010101" pitchFamily="49" charset="-122"/>
              </a:rPr>
              <a:t>我们究竟为什么而活着</a:t>
            </a:r>
            <a:r>
              <a:rPr lang="zh-CN" altLang="en-US" sz="2800" b="1">
                <a:latin typeface="楷体" panose="02010609060101010101" pitchFamily="49" charset="-122"/>
                <a:ea typeface="楷体" panose="02010609060101010101" pitchFamily="49" charset="-122"/>
              </a:rPr>
              <a:t>？</a:t>
            </a:r>
            <a:r>
              <a:rPr lang="zh-CN" altLang="zh-CN" sz="2800" b="1">
                <a:latin typeface="楷体" panose="02010609060101010101" pitchFamily="49" charset="-122"/>
                <a:ea typeface="楷体" panose="02010609060101010101" pitchFamily="49" charset="-122"/>
              </a:rPr>
              <a:t>我们应该怎么面对生活</a:t>
            </a:r>
            <a:r>
              <a:rPr lang="zh-CN" altLang="en-US" sz="2800" b="1">
                <a:latin typeface="楷体" panose="02010609060101010101" pitchFamily="49" charset="-122"/>
                <a:ea typeface="楷体" panose="02010609060101010101" pitchFamily="49" charset="-122"/>
              </a:rPr>
              <a:t>？</a:t>
            </a:r>
            <a:r>
              <a:rPr lang="zh-CN" altLang="zh-CN" sz="2800" b="1">
                <a:latin typeface="楷体" panose="02010609060101010101" pitchFamily="49" charset="-122"/>
                <a:ea typeface="楷体" panose="02010609060101010101" pitchFamily="49" charset="-122"/>
              </a:rPr>
              <a:t>有的人碌碌一生</a:t>
            </a:r>
            <a:r>
              <a:rPr lang="zh-CN" altLang="en-US" sz="2800" b="1">
                <a:latin typeface="楷体" panose="02010609060101010101" pitchFamily="49" charset="-122"/>
                <a:ea typeface="楷体" panose="02010609060101010101" pitchFamily="49" charset="-122"/>
              </a:rPr>
              <a:t>，</a:t>
            </a:r>
            <a:r>
              <a:rPr lang="zh-CN" altLang="zh-CN" sz="2800" b="1">
                <a:latin typeface="楷体" panose="02010609060101010101" pitchFamily="49" charset="-122"/>
                <a:ea typeface="楷体" panose="02010609060101010101" pitchFamily="49" charset="-122"/>
              </a:rPr>
              <a:t>未及思考就已经成为人间的匆匆过客</a:t>
            </a:r>
            <a:r>
              <a:rPr lang="zh-CN" altLang="en-US" sz="2800" b="1">
                <a:latin typeface="楷体" panose="02010609060101010101" pitchFamily="49" charset="-122"/>
                <a:ea typeface="楷体" panose="02010609060101010101" pitchFamily="49" charset="-122"/>
              </a:rPr>
              <a:t>；</a:t>
            </a:r>
            <a:r>
              <a:rPr lang="zh-CN" altLang="zh-CN" sz="2800" b="1">
                <a:latin typeface="楷体" panose="02010609060101010101" pitchFamily="49" charset="-122"/>
                <a:ea typeface="楷体" panose="02010609060101010101" pitchFamily="49" charset="-122"/>
              </a:rPr>
              <a:t>有的人搜古寻今</a:t>
            </a:r>
            <a:r>
              <a:rPr lang="zh-CN" altLang="en-US" sz="2800" b="1">
                <a:latin typeface="楷体" panose="02010609060101010101" pitchFamily="49" charset="-122"/>
                <a:ea typeface="楷体" panose="02010609060101010101" pitchFamily="49" charset="-122"/>
              </a:rPr>
              <a:t>，</a:t>
            </a:r>
            <a:r>
              <a:rPr lang="zh-CN" altLang="zh-CN" sz="2800" b="1">
                <a:latin typeface="楷体" panose="02010609060101010101" pitchFamily="49" charset="-122"/>
                <a:ea typeface="楷体" panose="02010609060101010101" pitchFamily="49" charset="-122"/>
              </a:rPr>
              <a:t>苦思冥想</a:t>
            </a:r>
            <a:r>
              <a:rPr lang="zh-CN" altLang="en-US" sz="2800" b="1">
                <a:latin typeface="楷体" panose="02010609060101010101" pitchFamily="49" charset="-122"/>
                <a:ea typeface="楷体" panose="02010609060101010101" pitchFamily="49" charset="-122"/>
              </a:rPr>
              <a:t>，</a:t>
            </a:r>
            <a:r>
              <a:rPr lang="zh-CN" altLang="zh-CN" sz="2800" b="1">
                <a:latin typeface="楷体" panose="02010609060101010101" pitchFamily="49" charset="-122"/>
                <a:ea typeface="楷体" panose="02010609060101010101" pitchFamily="49" charset="-122"/>
              </a:rPr>
              <a:t>终其一生也未能参透其中的玄机。今天</a:t>
            </a:r>
            <a:r>
              <a:rPr lang="zh-CN" altLang="en-US" sz="2800" b="1">
                <a:latin typeface="楷体" panose="02010609060101010101" pitchFamily="49" charset="-122"/>
                <a:ea typeface="楷体" panose="02010609060101010101" pitchFamily="49" charset="-122"/>
              </a:rPr>
              <a:t>，</a:t>
            </a:r>
            <a:r>
              <a:rPr lang="zh-CN" altLang="zh-CN" sz="2800" b="1">
                <a:latin typeface="楷体" panose="02010609060101010101" pitchFamily="49" charset="-122"/>
                <a:ea typeface="楷体" panose="02010609060101010101" pitchFamily="49" charset="-122"/>
              </a:rPr>
              <a:t>我们一起学习课文</a:t>
            </a:r>
            <a:r>
              <a:rPr lang="zh-CN" altLang="en-US" sz="2800" b="1">
                <a:latin typeface="楷体" panose="02010609060101010101" pitchFamily="49" charset="-122"/>
                <a:ea typeface="楷体" panose="02010609060101010101" pitchFamily="49" charset="-122"/>
              </a:rPr>
              <a:t>，</a:t>
            </a:r>
            <a:r>
              <a:rPr lang="zh-CN" altLang="zh-CN" sz="2800" b="1">
                <a:latin typeface="楷体" panose="02010609060101010101" pitchFamily="49" charset="-122"/>
                <a:ea typeface="楷体" panose="02010609060101010101" pitchFamily="49" charset="-122"/>
              </a:rPr>
              <a:t>聆听两位作家是怎么说的。</a:t>
            </a:r>
            <a:endParaRPr lang="zh-CN" altLang="en-US" sz="2800" b="1">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3125788" y="1477963"/>
            <a:ext cx="5689600" cy="2678112"/>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457200" eaLnBrk="0" hangingPunct="0">
              <a:buFontTx/>
              <a:buNone/>
              <a:defRPr/>
            </a:pPr>
            <a:r>
              <a:rPr lang="en-US" altLang="zh-CN" sz="2800" b="1" dirty="0">
                <a:latin typeface="楷体" panose="02010609060101010101" pitchFamily="49" charset="-122"/>
                <a:ea typeface="楷体" panose="02010609060101010101" pitchFamily="49" charset="-122"/>
                <a:sym typeface="+mn-ea"/>
              </a:rPr>
              <a:t>《</a:t>
            </a:r>
            <a:r>
              <a:rPr lang="zh-CN" altLang="en-US" sz="2800" b="1" dirty="0">
                <a:latin typeface="楷体" panose="02010609060101010101" pitchFamily="49" charset="-122"/>
                <a:ea typeface="楷体" panose="02010609060101010101" pitchFamily="49" charset="-122"/>
                <a:sym typeface="+mn-ea"/>
              </a:rPr>
              <a:t>永久的生命</a:t>
            </a:r>
            <a:r>
              <a:rPr lang="en-US" altLang="zh-CN" sz="2800" b="1" dirty="0">
                <a:latin typeface="楷体" panose="02010609060101010101" pitchFamily="49" charset="-122"/>
                <a:ea typeface="楷体" panose="02010609060101010101" pitchFamily="49" charset="-122"/>
                <a:sym typeface="+mn-ea"/>
              </a:rPr>
              <a:t>》</a:t>
            </a:r>
            <a:r>
              <a:rPr lang="zh-CN" altLang="en-US" sz="2800" b="1" dirty="0">
                <a:latin typeface="楷体" panose="02010609060101010101" pitchFamily="49" charset="-122"/>
                <a:ea typeface="楷体" panose="02010609060101010101" pitchFamily="49" charset="-122"/>
                <a:sym typeface="+mn-ea"/>
              </a:rPr>
              <a:t>：选自</a:t>
            </a:r>
            <a:r>
              <a:rPr lang="en-US" altLang="zh-CN" sz="2800" b="1" dirty="0">
                <a:latin typeface="楷体" panose="02010609060101010101" pitchFamily="49" charset="-122"/>
                <a:ea typeface="楷体" panose="02010609060101010101" pitchFamily="49" charset="-122"/>
                <a:sym typeface="+mn-ea"/>
              </a:rPr>
              <a:t>《</a:t>
            </a:r>
            <a:r>
              <a:rPr lang="zh-CN" altLang="en-US" sz="2800" b="1" dirty="0">
                <a:latin typeface="楷体" panose="02010609060101010101" pitchFamily="49" charset="-122"/>
                <a:ea typeface="楷体" panose="02010609060101010101" pitchFamily="49" charset="-122"/>
                <a:sym typeface="+mn-ea"/>
              </a:rPr>
              <a:t>严文井选集</a:t>
            </a:r>
            <a:r>
              <a:rPr lang="en-US" altLang="zh-CN" sz="2800" b="1" dirty="0">
                <a:latin typeface="楷体" panose="02010609060101010101" pitchFamily="49" charset="-122"/>
                <a:ea typeface="楷体" panose="02010609060101010101" pitchFamily="49" charset="-122"/>
                <a:sym typeface="+mn-ea"/>
              </a:rPr>
              <a:t>》</a:t>
            </a:r>
            <a:r>
              <a:rPr lang="zh-CN" altLang="en-US" sz="2800" b="1" dirty="0">
                <a:latin typeface="楷体" panose="02010609060101010101" pitchFamily="49" charset="-122"/>
                <a:ea typeface="楷体" panose="02010609060101010101" pitchFamily="49" charset="-122"/>
                <a:sym typeface="+mn-ea"/>
              </a:rPr>
              <a:t>下册（人民文学出版社</a:t>
            </a:r>
            <a:r>
              <a:rPr lang="en-US" altLang="zh-CN" sz="2800" b="1" dirty="0">
                <a:latin typeface="楷体" panose="02010609060101010101" pitchFamily="49" charset="-122"/>
                <a:ea typeface="楷体" panose="02010609060101010101" pitchFamily="49" charset="-122"/>
                <a:sym typeface="+mn-ea"/>
              </a:rPr>
              <a:t>2001</a:t>
            </a:r>
            <a:r>
              <a:rPr lang="zh-CN" altLang="en-US" sz="2800" b="1" dirty="0">
                <a:latin typeface="楷体" panose="02010609060101010101" pitchFamily="49" charset="-122"/>
                <a:ea typeface="楷体" panose="02010609060101010101" pitchFamily="49" charset="-122"/>
                <a:sym typeface="+mn-ea"/>
              </a:rPr>
              <a:t>年版）。略有改动。这是严文井在</a:t>
            </a:r>
            <a:r>
              <a:rPr lang="en-US" altLang="zh-CN" sz="2800" b="1" dirty="0">
                <a:latin typeface="楷体" panose="02010609060101010101" pitchFamily="49" charset="-122"/>
                <a:ea typeface="楷体" panose="02010609060101010101" pitchFamily="49" charset="-122"/>
                <a:sym typeface="+mn-ea"/>
              </a:rPr>
              <a:t>1942</a:t>
            </a:r>
            <a:r>
              <a:rPr lang="zh-CN" altLang="en-US" sz="2800" b="1" dirty="0">
                <a:latin typeface="楷体" panose="02010609060101010101" pitchFamily="49" charset="-122"/>
                <a:ea typeface="楷体" panose="02010609060101010101" pitchFamily="49" charset="-122"/>
                <a:sym typeface="+mn-ea"/>
              </a:rPr>
              <a:t>年写的一篇带有比喻和哲理意蕴的散文，是作者对生命的严肃认真思考的总结，充满乐观情绪。</a:t>
            </a:r>
            <a:endParaRPr lang="zh-CN" altLang="zh-CN" sz="2800" dirty="0">
              <a:latin typeface="楷体" panose="02010609060101010101" pitchFamily="49" charset="-122"/>
              <a:ea typeface="楷体" panose="02010609060101010101" pitchFamily="49" charset="-122"/>
              <a:sym typeface="+mn-ea"/>
            </a:endParaRPr>
          </a:p>
        </p:txBody>
      </p:sp>
      <p:pic>
        <p:nvPicPr>
          <p:cNvPr id="12291" name="图片 18" descr="1529892075566019992.jpg"/>
          <p:cNvPicPr>
            <a:picLocks noChangeAspect="1" noChangeArrowheads="1"/>
          </p:cNvPicPr>
          <p:nvPr/>
        </p:nvPicPr>
        <p:blipFill>
          <a:blip r:embed="rId2" cstate="print"/>
          <a:srcRect/>
          <a:stretch>
            <a:fillRect/>
          </a:stretch>
        </p:blipFill>
        <p:spPr bwMode="auto">
          <a:xfrm>
            <a:off x="341313" y="1492250"/>
            <a:ext cx="2606675" cy="2663825"/>
          </a:xfrm>
          <a:prstGeom prst="rect">
            <a:avLst/>
          </a:prstGeom>
          <a:noFill/>
          <a:ln w="9525">
            <a:noFill/>
            <a:miter lim="800000"/>
            <a:headEnd/>
            <a:tailEnd/>
          </a:ln>
        </p:spPr>
      </p:pic>
      <p:grpSp>
        <p:nvGrpSpPr>
          <p:cNvPr id="12292" name="组合 1"/>
          <p:cNvGrpSpPr/>
          <p:nvPr/>
        </p:nvGrpSpPr>
        <p:grpSpPr bwMode="auto">
          <a:xfrm>
            <a:off x="3700463" y="477838"/>
            <a:ext cx="1743075" cy="566737"/>
            <a:chOff x="3333750" y="598488"/>
            <a:chExt cx="1743075" cy="566502"/>
          </a:xfrm>
        </p:grpSpPr>
        <p:sp>
          <p:nvSpPr>
            <p:cNvPr id="20" name="圆角矩形 19"/>
            <p:cNvSpPr/>
            <p:nvPr/>
          </p:nvSpPr>
          <p:spPr>
            <a:xfrm rot="555800">
              <a:off x="4602162" y="715914"/>
              <a:ext cx="442913" cy="418926"/>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1" name="圆角矩形 20"/>
            <p:cNvSpPr/>
            <p:nvPr/>
          </p:nvSpPr>
          <p:spPr>
            <a:xfrm rot="20470821">
              <a:off x="4197350" y="722262"/>
              <a:ext cx="442912" cy="420513"/>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2" name="圆角矩形 21"/>
            <p:cNvSpPr/>
            <p:nvPr/>
          </p:nvSpPr>
          <p:spPr>
            <a:xfrm rot="319204">
              <a:off x="3778250" y="722262"/>
              <a:ext cx="441325" cy="420513"/>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3" name="圆角矩形 22"/>
            <p:cNvSpPr/>
            <p:nvPr/>
          </p:nvSpPr>
          <p:spPr>
            <a:xfrm rot="21148334">
              <a:off x="3368675" y="730195"/>
              <a:ext cx="441325" cy="420514"/>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2301" name="矩形 1"/>
            <p:cNvSpPr>
              <a:spLocks noChangeArrowheads="1"/>
            </p:cNvSpPr>
            <p:nvPr/>
          </p:nvSpPr>
          <p:spPr bwMode="auto">
            <a:xfrm>
              <a:off x="3333750" y="598488"/>
              <a:ext cx="1743075" cy="566502"/>
            </a:xfrm>
            <a:prstGeom prst="rect">
              <a:avLst/>
            </a:prstGeom>
            <a:noFill/>
            <a:ln w="9525">
              <a:noFill/>
              <a:miter lim="800000"/>
            </a:ln>
          </p:spPr>
          <p:txBody>
            <a:bodyPr>
              <a:spAutoFit/>
            </a:bodyPr>
            <a:lstStyle/>
            <a:p>
              <a:pPr algn="dist" eaLnBrk="0" hangingPunct="0">
                <a:lnSpc>
                  <a:spcPts val="4300"/>
                </a:lnSpc>
              </a:pPr>
              <a:r>
                <a:rPr lang="zh-CN" altLang="en-US" sz="2800" b="1">
                  <a:solidFill>
                    <a:schemeClr val="bg1"/>
                  </a:solidFill>
                  <a:latin typeface="楷体" panose="02010609060101010101" pitchFamily="49" charset="-122"/>
                  <a:ea typeface="楷体" panose="02010609060101010101" pitchFamily="49" charset="-122"/>
                </a:rPr>
                <a:t>写作背景</a:t>
              </a:r>
            </a:p>
          </p:txBody>
        </p:sp>
      </p:grpSp>
      <p:grpSp>
        <p:nvGrpSpPr>
          <p:cNvPr id="12293" name="组合 8"/>
          <p:cNvGrpSpPr/>
          <p:nvPr/>
        </p:nvGrpSpPr>
        <p:grpSpPr bwMode="auto">
          <a:xfrm>
            <a:off x="1588" y="31750"/>
            <a:ext cx="2006600" cy="523875"/>
            <a:chOff x="70" y="-63"/>
            <a:chExt cx="3161" cy="824"/>
          </a:xfrm>
        </p:grpSpPr>
        <p:sp>
          <p:nvSpPr>
            <p:cNvPr id="12294" name="文本框 6"/>
            <p:cNvSpPr txBox="1">
              <a:spLocks noChangeArrowheads="1"/>
            </p:cNvSpPr>
            <p:nvPr/>
          </p:nvSpPr>
          <p:spPr bwMode="auto">
            <a:xfrm>
              <a:off x="678" y="-63"/>
              <a:ext cx="2553" cy="824"/>
            </a:xfrm>
            <a:prstGeom prst="rect">
              <a:avLst/>
            </a:prstGeom>
            <a:noFill/>
            <a:ln w="9525">
              <a:noFill/>
              <a:miter lim="800000"/>
            </a:ln>
          </p:spPr>
          <p:txBody>
            <a:bodyPr wrap="none">
              <a:spAutoFit/>
            </a:bodyPr>
            <a:lstStyle/>
            <a:p>
              <a:r>
                <a:rPr kumimoji="1" lang="zh-CN" altLang="en-US" sz="2800">
                  <a:latin typeface="黑体" panose="02010609060101010101" pitchFamily="49" charset="-122"/>
                  <a:ea typeface="黑体" panose="02010609060101010101" pitchFamily="49" charset="-122"/>
                </a:rPr>
                <a:t>知识备查</a:t>
              </a:r>
            </a:p>
          </p:txBody>
        </p:sp>
        <p:cxnSp>
          <p:nvCxnSpPr>
            <p:cNvPr id="27"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8" name="菱形 27"/>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1"/>
          <p:cNvSpPr txBox="1">
            <a:spLocks noChangeArrowheads="1"/>
          </p:cNvSpPr>
          <p:nvPr/>
        </p:nvSpPr>
        <p:spPr bwMode="auto">
          <a:xfrm>
            <a:off x="684213" y="652463"/>
            <a:ext cx="4751387" cy="522287"/>
          </a:xfrm>
          <a:prstGeom prst="rect">
            <a:avLst/>
          </a:prstGeom>
          <a:noFill/>
          <a:ln w="9525">
            <a:noFill/>
            <a:miter lim="800000"/>
          </a:ln>
        </p:spPr>
        <p:txBody>
          <a:bodyPr>
            <a:spAutoFit/>
          </a:bodyPr>
          <a:lstStyle/>
          <a:p>
            <a:r>
              <a:rPr lang="zh-CN" altLang="en-US" sz="2800" b="1">
                <a:latin typeface="宋体" panose="02010600030101010101" pitchFamily="2" charset="-122"/>
              </a:rPr>
              <a:t>读课文，找出每段的中心句。</a:t>
            </a:r>
          </a:p>
        </p:txBody>
      </p:sp>
      <p:sp>
        <p:nvSpPr>
          <p:cNvPr id="13315" name="TextBox 1"/>
          <p:cNvSpPr txBox="1">
            <a:spLocks noChangeArrowheads="1"/>
          </p:cNvSpPr>
          <p:nvPr/>
        </p:nvSpPr>
        <p:spPr bwMode="auto">
          <a:xfrm>
            <a:off x="684213" y="1346200"/>
            <a:ext cx="7920037" cy="3192145"/>
          </a:xfrm>
          <a:prstGeom prst="rect">
            <a:avLst/>
          </a:prstGeom>
          <a:noFill/>
          <a:ln w="9525">
            <a:noFill/>
            <a:miter lim="800000"/>
          </a:ln>
        </p:spPr>
        <p:txBody>
          <a:bodyPr>
            <a:spAutoFit/>
          </a:bodyPr>
          <a:lstStyle/>
          <a:p>
            <a:pPr>
              <a:lnSpc>
                <a:spcPct val="120000"/>
              </a:lnSpc>
            </a:pPr>
            <a:r>
              <a:rPr lang="zh-CN" altLang="en-US" sz="2800" b="1" dirty="0">
                <a:solidFill>
                  <a:srgbClr val="FF0000"/>
                </a:solidFill>
                <a:latin typeface="楷体" panose="02010609060101010101" pitchFamily="49" charset="-122"/>
                <a:ea typeface="楷体" panose="02010609060101010101" pitchFamily="49" charset="-122"/>
              </a:rPr>
              <a:t>第</a:t>
            </a:r>
            <a:r>
              <a:rPr lang="en-US" altLang="zh-CN" sz="2800" b="1" dirty="0">
                <a:solidFill>
                  <a:srgbClr val="FF0000"/>
                </a:solidFill>
                <a:latin typeface="楷体" panose="02010609060101010101" pitchFamily="49" charset="-122"/>
                <a:ea typeface="楷体" panose="02010609060101010101" pitchFamily="49" charset="-122"/>
              </a:rPr>
              <a:t>1</a:t>
            </a:r>
            <a:r>
              <a:rPr lang="zh-CN" altLang="en-US" sz="2800" b="1" dirty="0">
                <a:solidFill>
                  <a:srgbClr val="FF0000"/>
                </a:solidFill>
                <a:latin typeface="楷体" panose="02010609060101010101" pitchFamily="49" charset="-122"/>
                <a:ea typeface="楷体" panose="02010609060101010101" pitchFamily="49" charset="-122"/>
              </a:rPr>
              <a:t>段：</a:t>
            </a:r>
            <a:r>
              <a:rPr lang="zh-CN" altLang="en-US" sz="2800" b="1" dirty="0">
                <a:latin typeface="楷体" panose="02010609060101010101" pitchFamily="49" charset="-122"/>
                <a:ea typeface="楷体" panose="02010609060101010101" pitchFamily="49" charset="-122"/>
              </a:rPr>
              <a:t>过去了的时间永不再回来。</a:t>
            </a:r>
            <a:endParaRPr lang="en-US" altLang="zh-CN" sz="2800" b="1" dirty="0">
              <a:latin typeface="楷体" panose="02010609060101010101" pitchFamily="49" charset="-122"/>
              <a:ea typeface="楷体" panose="02010609060101010101" pitchFamily="49" charset="-122"/>
            </a:endParaRPr>
          </a:p>
          <a:p>
            <a:pPr>
              <a:lnSpc>
                <a:spcPct val="120000"/>
              </a:lnSpc>
            </a:pPr>
            <a:r>
              <a:rPr lang="zh-CN" altLang="en-US" sz="2800" b="1" dirty="0">
                <a:solidFill>
                  <a:srgbClr val="FF0000"/>
                </a:solidFill>
                <a:latin typeface="楷体" panose="02010609060101010101" pitchFamily="49" charset="-122"/>
                <a:ea typeface="楷体" panose="02010609060101010101" pitchFamily="49" charset="-122"/>
              </a:rPr>
              <a:t>第</a:t>
            </a:r>
            <a:r>
              <a:rPr lang="en-US" altLang="zh-CN" sz="2800" b="1" dirty="0">
                <a:solidFill>
                  <a:srgbClr val="FF0000"/>
                </a:solidFill>
                <a:latin typeface="楷体" panose="02010609060101010101" pitchFamily="49" charset="-122"/>
                <a:ea typeface="楷体" panose="02010609060101010101" pitchFamily="49" charset="-122"/>
              </a:rPr>
              <a:t>2</a:t>
            </a:r>
            <a:r>
              <a:rPr lang="zh-CN" altLang="en-US" sz="2800" b="1" dirty="0">
                <a:solidFill>
                  <a:srgbClr val="FF0000"/>
                </a:solidFill>
                <a:latin typeface="楷体" panose="02010609060101010101" pitchFamily="49" charset="-122"/>
                <a:ea typeface="楷体" panose="02010609060101010101" pitchFamily="49" charset="-122"/>
              </a:rPr>
              <a:t>段：</a:t>
            </a:r>
            <a:r>
              <a:rPr lang="zh-CN" altLang="en-US" sz="2800" b="1" dirty="0">
                <a:latin typeface="楷体" panose="02010609060101010101" pitchFamily="49" charset="-122"/>
                <a:ea typeface="楷体" panose="02010609060101010101" pitchFamily="49" charset="-122"/>
              </a:rPr>
              <a:t>人们却不应该为此感到悲观。</a:t>
            </a:r>
            <a:endParaRPr lang="en-US" altLang="zh-CN" sz="2800" b="1" dirty="0">
              <a:latin typeface="楷体" panose="02010609060101010101" pitchFamily="49" charset="-122"/>
              <a:ea typeface="楷体" panose="02010609060101010101" pitchFamily="49" charset="-122"/>
            </a:endParaRPr>
          </a:p>
          <a:p>
            <a:pPr>
              <a:lnSpc>
                <a:spcPct val="120000"/>
              </a:lnSpc>
            </a:pPr>
            <a:r>
              <a:rPr lang="zh-CN" altLang="en-US" sz="2800" b="1" dirty="0">
                <a:solidFill>
                  <a:srgbClr val="FF0000"/>
                </a:solidFill>
                <a:latin typeface="楷体" panose="02010609060101010101" pitchFamily="49" charset="-122"/>
                <a:ea typeface="楷体" panose="02010609060101010101" pitchFamily="49" charset="-122"/>
              </a:rPr>
              <a:t>第</a:t>
            </a:r>
            <a:r>
              <a:rPr lang="en-US" altLang="zh-CN" sz="2800" b="1" dirty="0">
                <a:solidFill>
                  <a:srgbClr val="FF0000"/>
                </a:solidFill>
                <a:latin typeface="楷体" panose="02010609060101010101" pitchFamily="49" charset="-122"/>
                <a:ea typeface="楷体" panose="02010609060101010101" pitchFamily="49" charset="-122"/>
              </a:rPr>
              <a:t>3</a:t>
            </a:r>
            <a:r>
              <a:rPr lang="zh-CN" altLang="en-US" sz="2800" b="1" dirty="0">
                <a:solidFill>
                  <a:srgbClr val="FF0000"/>
                </a:solidFill>
                <a:latin typeface="楷体" panose="02010609060101010101" pitchFamily="49" charset="-122"/>
                <a:ea typeface="楷体" panose="02010609060101010101" pitchFamily="49" charset="-122"/>
              </a:rPr>
              <a:t>段：</a:t>
            </a:r>
            <a:r>
              <a:rPr lang="zh-CN" altLang="en-US" sz="2800" b="1" dirty="0">
                <a:latin typeface="楷体" panose="02010609060101010101" pitchFamily="49" charset="-122"/>
                <a:ea typeface="楷体" panose="02010609060101010101" pitchFamily="49" charset="-122"/>
              </a:rPr>
              <a:t>感谢生命的奇迹，它分开来是暂时，合</a:t>
            </a:r>
            <a:endParaRPr lang="en-US" altLang="zh-CN" sz="2800" b="1" dirty="0">
              <a:latin typeface="楷体" panose="02010609060101010101" pitchFamily="49" charset="-122"/>
              <a:ea typeface="楷体" panose="02010609060101010101" pitchFamily="49" charset="-122"/>
            </a:endParaRPr>
          </a:p>
          <a:p>
            <a:pPr>
              <a:lnSpc>
                <a:spcPct val="120000"/>
              </a:lnSpc>
            </a:pPr>
            <a:r>
              <a:rPr lang="en-US" altLang="zh-CN" sz="2800" b="1" dirty="0">
                <a:latin typeface="楷体" panose="02010609060101010101" pitchFamily="49" charset="-122"/>
                <a:ea typeface="楷体" panose="02010609060101010101" pitchFamily="49" charset="-122"/>
              </a:rPr>
              <a:t>       </a:t>
            </a:r>
            <a:r>
              <a:rPr lang="zh-CN" altLang="en-US" sz="2800" b="1" dirty="0">
                <a:latin typeface="楷体" panose="02010609060101010101" pitchFamily="49" charset="-122"/>
                <a:ea typeface="楷体" panose="02010609060101010101" pitchFamily="49" charset="-122"/>
              </a:rPr>
              <a:t>起来却是永久。</a:t>
            </a:r>
            <a:endParaRPr lang="en-US" altLang="zh-CN" sz="2800" b="1" dirty="0">
              <a:latin typeface="楷体" panose="02010609060101010101" pitchFamily="49" charset="-122"/>
              <a:ea typeface="楷体" panose="02010609060101010101" pitchFamily="49" charset="-122"/>
            </a:endParaRPr>
          </a:p>
          <a:p>
            <a:pPr>
              <a:lnSpc>
                <a:spcPct val="120000"/>
              </a:lnSpc>
            </a:pPr>
            <a:r>
              <a:rPr lang="zh-CN" altLang="en-US" sz="2800" b="1" dirty="0">
                <a:solidFill>
                  <a:srgbClr val="FF0000"/>
                </a:solidFill>
                <a:latin typeface="楷体" panose="02010609060101010101" pitchFamily="49" charset="-122"/>
                <a:ea typeface="楷体" panose="02010609060101010101" pitchFamily="49" charset="-122"/>
              </a:rPr>
              <a:t>第</a:t>
            </a:r>
            <a:r>
              <a:rPr lang="en-US" altLang="zh-CN" sz="2800" b="1" dirty="0">
                <a:solidFill>
                  <a:srgbClr val="FF0000"/>
                </a:solidFill>
                <a:latin typeface="楷体" panose="02010609060101010101" pitchFamily="49" charset="-122"/>
                <a:ea typeface="楷体" panose="02010609060101010101" pitchFamily="49" charset="-122"/>
              </a:rPr>
              <a:t>4</a:t>
            </a:r>
            <a:r>
              <a:rPr lang="zh-CN" altLang="en-US" sz="2800" b="1" dirty="0">
                <a:solidFill>
                  <a:srgbClr val="FF0000"/>
                </a:solidFill>
                <a:latin typeface="楷体" panose="02010609060101010101" pitchFamily="49" charset="-122"/>
                <a:ea typeface="楷体" panose="02010609060101010101" pitchFamily="49" charset="-122"/>
              </a:rPr>
              <a:t>段：</a:t>
            </a:r>
            <a:r>
              <a:rPr lang="zh-CN" altLang="en-US" sz="2800" b="1" dirty="0">
                <a:latin typeface="楷体" panose="02010609060101010101" pitchFamily="49" charset="-122"/>
                <a:ea typeface="楷体" panose="02010609060101010101" pitchFamily="49" charset="-122"/>
              </a:rPr>
              <a:t>我的伙伴们，我们的心应该感到舒畅。</a:t>
            </a:r>
            <a:endParaRPr lang="en-US" altLang="zh-CN" sz="2800" b="1" dirty="0">
              <a:latin typeface="楷体" panose="02010609060101010101" pitchFamily="49" charset="-122"/>
              <a:ea typeface="楷体" panose="02010609060101010101" pitchFamily="49" charset="-122"/>
            </a:endParaRPr>
          </a:p>
          <a:p>
            <a:pPr>
              <a:lnSpc>
                <a:spcPct val="120000"/>
              </a:lnSpc>
            </a:pPr>
            <a:r>
              <a:rPr lang="zh-CN" altLang="en-US" sz="2800" b="1" dirty="0">
                <a:solidFill>
                  <a:srgbClr val="FF0000"/>
                </a:solidFill>
                <a:latin typeface="楷体" panose="02010609060101010101" pitchFamily="49" charset="-122"/>
                <a:ea typeface="楷体" panose="02010609060101010101" pitchFamily="49" charset="-122"/>
              </a:rPr>
              <a:t>第</a:t>
            </a:r>
            <a:r>
              <a:rPr lang="en-US" altLang="zh-CN" sz="2800" b="1" dirty="0">
                <a:solidFill>
                  <a:srgbClr val="FF0000"/>
                </a:solidFill>
                <a:latin typeface="楷体" panose="02010609060101010101" pitchFamily="49" charset="-122"/>
                <a:ea typeface="楷体" panose="02010609060101010101" pitchFamily="49" charset="-122"/>
              </a:rPr>
              <a:t>5</a:t>
            </a:r>
            <a:r>
              <a:rPr lang="zh-CN" altLang="en-US" sz="2800" b="1" dirty="0">
                <a:solidFill>
                  <a:srgbClr val="FF0000"/>
                </a:solidFill>
                <a:latin typeface="楷体" panose="02010609060101010101" pitchFamily="49" charset="-122"/>
                <a:ea typeface="楷体" panose="02010609060101010101" pitchFamily="49" charset="-122"/>
              </a:rPr>
              <a:t>段：</a:t>
            </a:r>
            <a:r>
              <a:rPr lang="zh-CN" altLang="en-US" sz="2800" b="1" dirty="0">
                <a:latin typeface="楷体" panose="02010609060101010101" pitchFamily="49" charset="-122"/>
                <a:ea typeface="楷体" panose="02010609060101010101" pitchFamily="49" charset="-122"/>
              </a:rPr>
              <a:t>凋谢和不朽混为一体，这就是奇迹。</a:t>
            </a:r>
          </a:p>
        </p:txBody>
      </p:sp>
      <p:grpSp>
        <p:nvGrpSpPr>
          <p:cNvPr id="13316" name="组合 8"/>
          <p:cNvGrpSpPr/>
          <p:nvPr/>
        </p:nvGrpSpPr>
        <p:grpSpPr bwMode="auto">
          <a:xfrm>
            <a:off x="0" y="-20638"/>
            <a:ext cx="2006600" cy="523876"/>
            <a:chOff x="70" y="-63"/>
            <a:chExt cx="3161" cy="824"/>
          </a:xfrm>
        </p:grpSpPr>
        <p:sp>
          <p:nvSpPr>
            <p:cNvPr id="13317" name="文本框 6"/>
            <p:cNvSpPr txBox="1">
              <a:spLocks noChangeArrowheads="1"/>
            </p:cNvSpPr>
            <p:nvPr/>
          </p:nvSpPr>
          <p:spPr bwMode="auto">
            <a:xfrm>
              <a:off x="678" y="-63"/>
              <a:ext cx="2553" cy="824"/>
            </a:xfrm>
            <a:prstGeom prst="rect">
              <a:avLst/>
            </a:prstGeom>
            <a:noFill/>
            <a:ln w="9525">
              <a:noFill/>
              <a:miter lim="800000"/>
            </a:ln>
          </p:spPr>
          <p:txBody>
            <a:bodyPr wrap="none">
              <a:spAutoFit/>
            </a:bodyPr>
            <a:lstStyle/>
            <a:p>
              <a:r>
                <a:rPr kumimoji="1" lang="zh-CN" altLang="en-US" sz="2800">
                  <a:latin typeface="黑体" panose="02010609060101010101" pitchFamily="49" charset="-122"/>
                  <a:ea typeface="黑体" panose="02010609060101010101" pitchFamily="49" charset="-122"/>
                </a:rPr>
                <a:t>整体感知</a:t>
              </a:r>
            </a:p>
          </p:txBody>
        </p:sp>
        <p:cxnSp>
          <p:nvCxnSpPr>
            <p:cNvPr id="10"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animEffect transition="in" filter="randombar(horizontal)">
                                      <p:cBhvr>
                                        <p:cTn id="7" dur="500"/>
                                        <p:tgtEl>
                                          <p:spTgt spid="133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3315">
                                            <p:txEl>
                                              <p:pRg st="1" end="1"/>
                                            </p:txEl>
                                          </p:spTgt>
                                        </p:tgtEl>
                                        <p:attrNameLst>
                                          <p:attrName>style.visibility</p:attrName>
                                        </p:attrNameLst>
                                      </p:cBhvr>
                                      <p:to>
                                        <p:strVal val="visible"/>
                                      </p:to>
                                    </p:set>
                                    <p:animEffect transition="in" filter="randombar(horizontal)">
                                      <p:cBhvr>
                                        <p:cTn id="12" dur="500"/>
                                        <p:tgtEl>
                                          <p:spTgt spid="1331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3315">
                                            <p:txEl>
                                              <p:pRg st="2" end="2"/>
                                            </p:txEl>
                                          </p:spTgt>
                                        </p:tgtEl>
                                        <p:attrNameLst>
                                          <p:attrName>style.visibility</p:attrName>
                                        </p:attrNameLst>
                                      </p:cBhvr>
                                      <p:to>
                                        <p:strVal val="visible"/>
                                      </p:to>
                                    </p:set>
                                    <p:animEffect transition="in" filter="randombar(horizontal)">
                                      <p:cBhvr>
                                        <p:cTn id="17" dur="500"/>
                                        <p:tgtEl>
                                          <p:spTgt spid="13315">
                                            <p:txEl>
                                              <p:pRg st="2" end="2"/>
                                            </p:txEl>
                                          </p:spTgt>
                                        </p:tgtEl>
                                      </p:cBhvr>
                                    </p:animEffect>
                                  </p:childTnLst>
                                </p:cTn>
                              </p:par>
                              <p:par>
                                <p:cTn id="18" presetID="14" presetClass="entr" presetSubtype="10" fill="hold" nodeType="withEffect">
                                  <p:stCondLst>
                                    <p:cond delay="0"/>
                                  </p:stCondLst>
                                  <p:childTnLst>
                                    <p:set>
                                      <p:cBhvr>
                                        <p:cTn id="19" dur="1" fill="hold">
                                          <p:stCondLst>
                                            <p:cond delay="0"/>
                                          </p:stCondLst>
                                        </p:cTn>
                                        <p:tgtEl>
                                          <p:spTgt spid="13315">
                                            <p:txEl>
                                              <p:pRg st="3" end="3"/>
                                            </p:txEl>
                                          </p:spTgt>
                                        </p:tgtEl>
                                        <p:attrNameLst>
                                          <p:attrName>style.visibility</p:attrName>
                                        </p:attrNameLst>
                                      </p:cBhvr>
                                      <p:to>
                                        <p:strVal val="visible"/>
                                      </p:to>
                                    </p:set>
                                    <p:animEffect transition="in" filter="randombar(horizontal)">
                                      <p:cBhvr>
                                        <p:cTn id="20" dur="500"/>
                                        <p:tgtEl>
                                          <p:spTgt spid="13315">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13315">
                                            <p:txEl>
                                              <p:pRg st="4" end="4"/>
                                            </p:txEl>
                                          </p:spTgt>
                                        </p:tgtEl>
                                        <p:attrNameLst>
                                          <p:attrName>style.visibility</p:attrName>
                                        </p:attrNameLst>
                                      </p:cBhvr>
                                      <p:to>
                                        <p:strVal val="visible"/>
                                      </p:to>
                                    </p:set>
                                    <p:animEffect transition="in" filter="randombar(horizontal)">
                                      <p:cBhvr>
                                        <p:cTn id="25" dur="500"/>
                                        <p:tgtEl>
                                          <p:spTgt spid="13315">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nodeType="clickEffect">
                                  <p:stCondLst>
                                    <p:cond delay="0"/>
                                  </p:stCondLst>
                                  <p:childTnLst>
                                    <p:set>
                                      <p:cBhvr>
                                        <p:cTn id="29" dur="1" fill="hold">
                                          <p:stCondLst>
                                            <p:cond delay="0"/>
                                          </p:stCondLst>
                                        </p:cTn>
                                        <p:tgtEl>
                                          <p:spTgt spid="13315">
                                            <p:txEl>
                                              <p:pRg st="5" end="5"/>
                                            </p:txEl>
                                          </p:spTgt>
                                        </p:tgtEl>
                                        <p:attrNameLst>
                                          <p:attrName>style.visibility</p:attrName>
                                        </p:attrNameLst>
                                      </p:cBhvr>
                                      <p:to>
                                        <p:strVal val="visible"/>
                                      </p:to>
                                    </p:set>
                                    <p:animEffect transition="in" filter="randombar(horizontal)">
                                      <p:cBhvr>
                                        <p:cTn id="30" dur="500"/>
                                        <p:tgtEl>
                                          <p:spTgt spid="1331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8" name="组合 15"/>
          <p:cNvGrpSpPr/>
          <p:nvPr/>
        </p:nvGrpSpPr>
        <p:grpSpPr bwMode="auto">
          <a:xfrm>
            <a:off x="44450" y="-39688"/>
            <a:ext cx="2006600" cy="522288"/>
            <a:chOff x="70" y="-63"/>
            <a:chExt cx="3160" cy="824"/>
          </a:xfrm>
        </p:grpSpPr>
        <p:sp>
          <p:nvSpPr>
            <p:cNvPr id="14343" name="文本框 6"/>
            <p:cNvSpPr txBox="1">
              <a:spLocks noChangeArrowheads="1"/>
            </p:cNvSpPr>
            <p:nvPr/>
          </p:nvSpPr>
          <p:spPr bwMode="auto">
            <a:xfrm>
              <a:off x="678" y="-63"/>
              <a:ext cx="2552" cy="825"/>
            </a:xfrm>
            <a:prstGeom prst="rect">
              <a:avLst/>
            </a:prstGeom>
            <a:noFill/>
            <a:ln w="9525">
              <a:noFill/>
              <a:miter lim="800000"/>
            </a:ln>
          </p:spPr>
          <p:txBody>
            <a:bodyPr wrap="none">
              <a:spAutoFit/>
            </a:bodyPr>
            <a:lstStyle/>
            <a:p>
              <a:r>
                <a:rPr kumimoji="1" lang="zh-CN" altLang="en-US" sz="2800">
                  <a:latin typeface="黑体" panose="02010609060101010101" pitchFamily="49" charset="-122"/>
                  <a:ea typeface="黑体" panose="02010609060101010101" pitchFamily="49" charset="-122"/>
                </a:rPr>
                <a:t>精读细研</a:t>
              </a:r>
            </a:p>
          </p:txBody>
        </p:sp>
        <p:cxnSp>
          <p:nvCxnSpPr>
            <p:cNvPr id="9"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grpSp>
        <p:nvGrpSpPr>
          <p:cNvPr id="14339" name="组合 7"/>
          <p:cNvGrpSpPr/>
          <p:nvPr/>
        </p:nvGrpSpPr>
        <p:grpSpPr bwMode="auto">
          <a:xfrm>
            <a:off x="755650" y="1030288"/>
            <a:ext cx="7929563" cy="2822575"/>
            <a:chOff x="827088" y="599207"/>
            <a:chExt cx="7929562" cy="2822302"/>
          </a:xfrm>
        </p:grpSpPr>
        <p:pic>
          <p:nvPicPr>
            <p:cNvPr id="14340" name="图片 1"/>
            <p:cNvPicPr>
              <a:picLocks noChangeAspect="1"/>
            </p:cNvPicPr>
            <p:nvPr/>
          </p:nvPicPr>
          <p:blipFill>
            <a:blip r:embed="rId2" cstate="print"/>
            <a:srcRect/>
            <a:stretch>
              <a:fillRect/>
            </a:stretch>
          </p:blipFill>
          <p:spPr bwMode="auto">
            <a:xfrm>
              <a:off x="827088" y="1565275"/>
              <a:ext cx="1104900" cy="1582738"/>
            </a:xfrm>
            <a:prstGeom prst="rect">
              <a:avLst/>
            </a:prstGeom>
            <a:noFill/>
            <a:ln w="9525">
              <a:noFill/>
              <a:miter lim="800000"/>
              <a:headEnd/>
              <a:tailEnd/>
            </a:ln>
          </p:spPr>
        </p:pic>
        <p:pic>
          <p:nvPicPr>
            <p:cNvPr id="14341" name="圆角矩形 14"/>
            <p:cNvPicPr>
              <a:picLocks noChangeArrowheads="1"/>
            </p:cNvPicPr>
            <p:nvPr/>
          </p:nvPicPr>
          <p:blipFill>
            <a:blip r:embed="rId3" cstate="print"/>
            <a:srcRect/>
            <a:stretch>
              <a:fillRect/>
            </a:stretch>
          </p:blipFill>
          <p:spPr bwMode="auto">
            <a:xfrm>
              <a:off x="1377950" y="599207"/>
              <a:ext cx="7378700" cy="2822302"/>
            </a:xfrm>
            <a:prstGeom prst="rect">
              <a:avLst/>
            </a:prstGeom>
            <a:noFill/>
            <a:ln w="9525">
              <a:noFill/>
              <a:miter lim="800000"/>
              <a:headEnd/>
              <a:tailEnd/>
            </a:ln>
          </p:spPr>
        </p:pic>
        <p:sp>
          <p:nvSpPr>
            <p:cNvPr id="14342" name="矩形 14"/>
            <p:cNvSpPr>
              <a:spLocks noChangeArrowheads="1"/>
            </p:cNvSpPr>
            <p:nvPr/>
          </p:nvSpPr>
          <p:spPr bwMode="auto">
            <a:xfrm>
              <a:off x="2324894" y="843558"/>
              <a:ext cx="6120680" cy="2091919"/>
            </a:xfrm>
            <a:prstGeom prst="rect">
              <a:avLst/>
            </a:prstGeom>
            <a:noFill/>
            <a:ln w="9525">
              <a:noFill/>
              <a:miter lim="800000"/>
            </a:ln>
          </p:spPr>
          <p:txBody>
            <a:bodyPr>
              <a:spAutoFit/>
            </a:bodyPr>
            <a:lstStyle/>
            <a:p>
              <a:pPr>
                <a:lnSpc>
                  <a:spcPct val="120000"/>
                </a:lnSpc>
              </a:pPr>
              <a:r>
                <a:rPr lang="zh-CN" altLang="en-US" sz="2800" dirty="0">
                  <a:solidFill>
                    <a:srgbClr val="A96A00"/>
                  </a:solidFill>
                  <a:latin typeface="黑体" panose="02010609060101010101" pitchFamily="49" charset="-122"/>
                  <a:ea typeface="黑体" panose="02010609060101010101" pitchFamily="49" charset="-122"/>
                </a:rPr>
                <a:t>课文标题为</a:t>
              </a:r>
              <a:r>
                <a:rPr lang="en-US" altLang="zh-CN" sz="2800" dirty="0">
                  <a:solidFill>
                    <a:srgbClr val="A96A00"/>
                  </a:solidFill>
                  <a:latin typeface="黑体" panose="02010609060101010101" pitchFamily="49" charset="-122"/>
                  <a:ea typeface="黑体" panose="02010609060101010101" pitchFamily="49" charset="-122"/>
                </a:rPr>
                <a:t>《</a:t>
              </a:r>
              <a:r>
                <a:rPr lang="zh-CN" altLang="en-US" sz="2800" dirty="0">
                  <a:solidFill>
                    <a:srgbClr val="A96A00"/>
                  </a:solidFill>
                  <a:latin typeface="黑体" panose="02010609060101010101" pitchFamily="49" charset="-122"/>
                  <a:ea typeface="黑体" panose="02010609060101010101" pitchFamily="49" charset="-122"/>
                </a:rPr>
                <a:t>永久的生命</a:t>
              </a:r>
              <a:r>
                <a:rPr lang="en-US" altLang="zh-CN" sz="2800" dirty="0">
                  <a:solidFill>
                    <a:srgbClr val="A96A00"/>
                  </a:solidFill>
                  <a:latin typeface="黑体" panose="02010609060101010101" pitchFamily="49" charset="-122"/>
                  <a:ea typeface="黑体" panose="02010609060101010101" pitchFamily="49" charset="-122"/>
                </a:rPr>
                <a:t>》</a:t>
              </a:r>
              <a:r>
                <a:rPr lang="zh-CN" altLang="en-US" sz="2800" dirty="0">
                  <a:solidFill>
                    <a:srgbClr val="A96A00"/>
                  </a:solidFill>
                  <a:latin typeface="黑体" panose="02010609060101010101" pitchFamily="49" charset="-122"/>
                  <a:ea typeface="黑体" panose="02010609060101010101" pitchFamily="49" charset="-122"/>
                </a:rPr>
                <a:t>。</a:t>
              </a:r>
              <a:r>
                <a:rPr lang="zh-CN" altLang="en-US" sz="2800" dirty="0" smtClean="0">
                  <a:solidFill>
                    <a:srgbClr val="A96A00"/>
                  </a:solidFill>
                  <a:latin typeface="黑体" panose="02010609060101010101" pitchFamily="49" charset="-122"/>
                  <a:ea typeface="黑体" panose="02010609060101010101" pitchFamily="49" charset="-122"/>
                </a:rPr>
                <a:t>生命本</a:t>
              </a:r>
              <a:r>
                <a:rPr lang="zh-CN" altLang="en-US" sz="2800" dirty="0">
                  <a:solidFill>
                    <a:srgbClr val="A96A00"/>
                  </a:solidFill>
                  <a:latin typeface="黑体" panose="02010609060101010101" pitchFamily="49" charset="-122"/>
                  <a:ea typeface="黑体" panose="02010609060101010101" pitchFamily="49" charset="-122"/>
                </a:rPr>
                <a:t>是有限的，作者为什么说生命是永久的呢？让我们一起来看看作者是如何阐述自己观点的。</a:t>
              </a:r>
            </a:p>
          </p:txBody>
        </p:sp>
      </p:gr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1"/>
          <p:cNvSpPr>
            <a:spLocks noChangeArrowheads="1"/>
          </p:cNvSpPr>
          <p:nvPr/>
        </p:nvSpPr>
        <p:spPr bwMode="auto">
          <a:xfrm>
            <a:off x="1319213" y="844550"/>
            <a:ext cx="6461125" cy="522288"/>
          </a:xfrm>
          <a:prstGeom prst="rect">
            <a:avLst/>
          </a:prstGeom>
          <a:noFill/>
          <a:ln w="9525">
            <a:noFill/>
            <a:miter lim="800000"/>
          </a:ln>
        </p:spPr>
        <p:txBody>
          <a:bodyPr anchor="ctr">
            <a:spAutoFit/>
          </a:bodyPr>
          <a:lstStyle/>
          <a:p>
            <a:pPr algn="ctr" eaLnBrk="0" hangingPunct="0"/>
            <a:r>
              <a:rPr lang="zh-CN" altLang="en-US" sz="2800" b="1">
                <a:latin typeface="宋体" panose="02010600030101010101" pitchFamily="2" charset="-122"/>
                <a:cs typeface="Times New Roman" panose="02020603050405020304" pitchFamily="18" charset="0"/>
              </a:rPr>
              <a:t>第</a:t>
            </a:r>
            <a:r>
              <a:rPr lang="en-US" altLang="zh-CN" sz="2800" b="1">
                <a:latin typeface="宋体" panose="02010600030101010101" pitchFamily="2" charset="-122"/>
                <a:cs typeface="Times New Roman" panose="02020603050405020304" pitchFamily="18" charset="0"/>
              </a:rPr>
              <a:t>1</a:t>
            </a:r>
            <a:r>
              <a:rPr lang="zh-CN" altLang="en-US" sz="2800" b="1">
                <a:latin typeface="宋体" panose="02010600030101010101" pitchFamily="2" charset="-122"/>
                <a:cs typeface="Times New Roman" panose="02020603050405020304" pitchFamily="18" charset="0"/>
              </a:rPr>
              <a:t>段写了什么内容？这和题目矛盾吗？</a:t>
            </a:r>
            <a:endParaRPr lang="zh-CN" altLang="zh-CN" sz="2800" b="1">
              <a:latin typeface="宋体" panose="02010600030101010101" pitchFamily="2" charset="-122"/>
              <a:cs typeface="Times New Roman" panose="02020603050405020304" pitchFamily="18" charset="0"/>
            </a:endParaRPr>
          </a:p>
        </p:txBody>
      </p:sp>
      <p:sp>
        <p:nvSpPr>
          <p:cNvPr id="62466" name="Rectangle 2"/>
          <p:cNvSpPr>
            <a:spLocks noChangeArrowheads="1"/>
          </p:cNvSpPr>
          <p:nvPr/>
        </p:nvSpPr>
        <p:spPr bwMode="auto">
          <a:xfrm>
            <a:off x="1412875" y="1841500"/>
            <a:ext cx="6273800" cy="523875"/>
          </a:xfrm>
          <a:prstGeom prst="rect">
            <a:avLst/>
          </a:prstGeom>
          <a:noFill/>
          <a:ln w="9525">
            <a:noFill/>
            <a:miter lim="800000"/>
          </a:ln>
        </p:spPr>
        <p:txBody>
          <a:bodyPr anchor="ctr">
            <a:spAutoFit/>
          </a:bodyPr>
          <a:lstStyle/>
          <a:p>
            <a:pPr algn="ctr" eaLnBrk="0" hangingPunct="0"/>
            <a:r>
              <a:rPr lang="zh-CN" altLang="en-US" sz="2800" b="1">
                <a:solidFill>
                  <a:srgbClr val="FF0000"/>
                </a:solidFill>
                <a:latin typeface="楷体" panose="02010609060101010101" pitchFamily="49" charset="-122"/>
                <a:ea typeface="楷体" panose="02010609060101010101" pitchFamily="49" charset="-122"/>
                <a:cs typeface="Times New Roman" panose="02020603050405020304" pitchFamily="18" charset="0"/>
              </a:rPr>
              <a:t>时光一去不复返，个人生命是有限的。</a:t>
            </a:r>
            <a:endParaRPr lang="zh-CN" altLang="zh-CN" sz="2800" b="1">
              <a:solidFill>
                <a:srgbClr val="FF0000"/>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9" name="Rectangle 2"/>
          <p:cNvSpPr>
            <a:spLocks noChangeArrowheads="1"/>
          </p:cNvSpPr>
          <p:nvPr/>
        </p:nvSpPr>
        <p:spPr bwMode="auto">
          <a:xfrm>
            <a:off x="638175" y="2840038"/>
            <a:ext cx="7821613" cy="523875"/>
          </a:xfrm>
          <a:prstGeom prst="rect">
            <a:avLst/>
          </a:prstGeom>
          <a:solidFill>
            <a:schemeClr val="accent5">
              <a:lumMod val="20000"/>
              <a:lumOff val="80000"/>
            </a:schemeClr>
          </a:solidFill>
          <a:ln>
            <a:noFill/>
          </a:ln>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defRPr/>
            </a:pPr>
            <a:r>
              <a:rPr lang="zh-CN" altLang="en-US" sz="2800" b="1" dirty="0">
                <a:latin typeface="楷体" panose="02010609060101010101" pitchFamily="49" charset="-122"/>
                <a:ea typeface="楷体" panose="02010609060101010101" pitchFamily="49" charset="-122"/>
                <a:cs typeface="Times New Roman" panose="02020603050405020304" pitchFamily="18" charset="0"/>
              </a:rPr>
              <a:t>不矛盾。这是伏笔，为后面写永久的生命蓄势。</a:t>
            </a:r>
            <a:endParaRPr lang="zh-CN" altLang="zh-CN" sz="2800" b="1" dirty="0">
              <a:latin typeface="楷体" panose="02010609060101010101" pitchFamily="49" charset="-122"/>
              <a:ea typeface="楷体" panose="02010609060101010101" pitchFamily="49" charset="-122"/>
              <a:cs typeface="Times New Roman" panose="02020603050405020304" pitchFamily="18" charset="0"/>
            </a:endParaRPr>
          </a:p>
        </p:txBody>
      </p:sp>
      <p:grpSp>
        <p:nvGrpSpPr>
          <p:cNvPr id="15365" name="组合 15"/>
          <p:cNvGrpSpPr/>
          <p:nvPr/>
        </p:nvGrpSpPr>
        <p:grpSpPr bwMode="auto">
          <a:xfrm>
            <a:off x="44450" y="-39688"/>
            <a:ext cx="2006600" cy="522288"/>
            <a:chOff x="70" y="-63"/>
            <a:chExt cx="3160" cy="824"/>
          </a:xfrm>
        </p:grpSpPr>
        <p:sp>
          <p:nvSpPr>
            <p:cNvPr id="15366" name="文本框 6"/>
            <p:cNvSpPr txBox="1">
              <a:spLocks noChangeArrowheads="1"/>
            </p:cNvSpPr>
            <p:nvPr/>
          </p:nvSpPr>
          <p:spPr bwMode="auto">
            <a:xfrm>
              <a:off x="678" y="-63"/>
              <a:ext cx="2552" cy="825"/>
            </a:xfrm>
            <a:prstGeom prst="rect">
              <a:avLst/>
            </a:prstGeom>
            <a:noFill/>
            <a:ln w="9525">
              <a:noFill/>
              <a:miter lim="800000"/>
            </a:ln>
          </p:spPr>
          <p:txBody>
            <a:bodyPr wrap="none">
              <a:spAutoFit/>
            </a:bodyPr>
            <a:lstStyle/>
            <a:p>
              <a:r>
                <a:rPr kumimoji="1" lang="zh-CN" altLang="en-US" sz="2800">
                  <a:latin typeface="黑体" panose="02010609060101010101" pitchFamily="49" charset="-122"/>
                  <a:ea typeface="黑体" panose="02010609060101010101" pitchFamily="49" charset="-122"/>
                </a:rPr>
                <a:t>精读细研</a:t>
              </a:r>
            </a:p>
          </p:txBody>
        </p:sp>
        <p:cxnSp>
          <p:nvCxnSpPr>
            <p:cNvPr id="12"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2466"/>
                                        </p:tgtEl>
                                        <p:attrNameLst>
                                          <p:attrName>style.visibility</p:attrName>
                                        </p:attrNameLst>
                                      </p:cBhvr>
                                      <p:to>
                                        <p:strVal val="visible"/>
                                      </p:to>
                                    </p:set>
                                    <p:animEffect transition="in" filter="blinds(horizontal)">
                                      <p:cBhvr>
                                        <p:cTn id="7" dur="500"/>
                                        <p:tgtEl>
                                          <p:spTgt spid="6246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6" grpId="0"/>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1"/>
          <p:cNvSpPr>
            <a:spLocks noChangeArrowheads="1"/>
          </p:cNvSpPr>
          <p:nvPr/>
        </p:nvSpPr>
        <p:spPr bwMode="auto">
          <a:xfrm>
            <a:off x="539750" y="679450"/>
            <a:ext cx="8326438" cy="523875"/>
          </a:xfrm>
          <a:prstGeom prst="rect">
            <a:avLst/>
          </a:prstGeom>
          <a:noFill/>
          <a:ln w="9525">
            <a:noFill/>
            <a:miter lim="800000"/>
          </a:ln>
        </p:spPr>
        <p:txBody>
          <a:bodyPr anchor="ctr">
            <a:spAutoFit/>
          </a:bodyPr>
          <a:lstStyle/>
          <a:p>
            <a:pPr eaLnBrk="0" hangingPunct="0"/>
            <a:r>
              <a:rPr lang="zh-CN" altLang="en-US" sz="2800" b="1">
                <a:latin typeface="宋体" panose="02010600030101010101" pitchFamily="2" charset="-122"/>
                <a:cs typeface="Times New Roman" panose="02020603050405020304" pitchFamily="18" charset="0"/>
              </a:rPr>
              <a:t>第</a:t>
            </a:r>
            <a:r>
              <a:rPr lang="en-US" altLang="zh-CN" sz="2800" b="1">
                <a:latin typeface="宋体" panose="02010600030101010101" pitchFamily="2" charset="-122"/>
                <a:cs typeface="Times New Roman" panose="02020603050405020304" pitchFamily="18" charset="0"/>
              </a:rPr>
              <a:t>2</a:t>
            </a:r>
            <a:r>
              <a:rPr lang="zh-CN" altLang="en-US" sz="2800" b="1">
                <a:latin typeface="宋体" panose="02010600030101010101" pitchFamily="2" charset="-122"/>
                <a:cs typeface="Times New Roman" panose="02020603050405020304" pitchFamily="18" charset="0"/>
              </a:rPr>
              <a:t>、</a:t>
            </a:r>
            <a:r>
              <a:rPr lang="en-US" altLang="zh-CN" sz="2800" b="1">
                <a:latin typeface="宋体" panose="02010600030101010101" pitchFamily="2" charset="-122"/>
                <a:cs typeface="Times New Roman" panose="02020603050405020304" pitchFamily="18" charset="0"/>
              </a:rPr>
              <a:t>3</a:t>
            </a:r>
            <a:r>
              <a:rPr lang="zh-CN" altLang="en-US" sz="2800" b="1">
                <a:latin typeface="宋体" panose="02010600030101010101" pitchFamily="2" charset="-122"/>
                <a:cs typeface="Times New Roman" panose="02020603050405020304" pitchFamily="18" charset="0"/>
              </a:rPr>
              <a:t>、</a:t>
            </a:r>
            <a:r>
              <a:rPr lang="en-US" altLang="zh-CN" sz="2800" b="1">
                <a:latin typeface="宋体" panose="02010600030101010101" pitchFamily="2" charset="-122"/>
                <a:cs typeface="Times New Roman" panose="02020603050405020304" pitchFamily="18" charset="0"/>
              </a:rPr>
              <a:t>4</a:t>
            </a:r>
            <a:r>
              <a:rPr lang="zh-CN" altLang="en-US" sz="2800" b="1">
                <a:latin typeface="宋体" panose="02010600030101010101" pitchFamily="2" charset="-122"/>
                <a:cs typeface="Times New Roman" panose="02020603050405020304" pitchFamily="18" charset="0"/>
              </a:rPr>
              <a:t>段是如何从正面论说“永久的生命”的？</a:t>
            </a:r>
            <a:endParaRPr lang="zh-CN" altLang="zh-CN" sz="2800" b="1">
              <a:latin typeface="宋体" panose="02010600030101010101" pitchFamily="2" charset="-122"/>
              <a:cs typeface="Times New Roman" panose="02020603050405020304" pitchFamily="18" charset="0"/>
            </a:endParaRPr>
          </a:p>
        </p:txBody>
      </p:sp>
      <p:sp>
        <p:nvSpPr>
          <p:cNvPr id="16387" name="TextBox 1"/>
          <p:cNvSpPr txBox="1">
            <a:spLocks noChangeArrowheads="1"/>
          </p:cNvSpPr>
          <p:nvPr/>
        </p:nvSpPr>
        <p:spPr bwMode="auto">
          <a:xfrm>
            <a:off x="622300" y="1635125"/>
            <a:ext cx="4237038" cy="522288"/>
          </a:xfrm>
          <a:prstGeom prst="rect">
            <a:avLst/>
          </a:prstGeom>
          <a:solidFill>
            <a:schemeClr val="accent2">
              <a:lumMod val="60000"/>
              <a:lumOff val="40000"/>
            </a:schemeClr>
          </a:solid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1" dirty="0">
                <a:latin typeface="楷体" panose="02010609060101010101" pitchFamily="49" charset="-122"/>
                <a:ea typeface="楷体" panose="02010609060101010101" pitchFamily="49" charset="-122"/>
              </a:rPr>
              <a:t>第</a:t>
            </a:r>
            <a:r>
              <a:rPr lang="en-US" altLang="zh-CN" sz="2800" b="1" dirty="0">
                <a:latin typeface="楷体" panose="02010609060101010101" pitchFamily="49" charset="-122"/>
                <a:ea typeface="楷体" panose="02010609060101010101" pitchFamily="49" charset="-122"/>
              </a:rPr>
              <a:t>2</a:t>
            </a:r>
            <a:r>
              <a:rPr lang="zh-CN" altLang="en-US" sz="2800" b="1" dirty="0">
                <a:latin typeface="楷体" panose="02010609060101010101" pitchFamily="49" charset="-122"/>
                <a:ea typeface="楷体" panose="02010609060101010101" pitchFamily="49" charset="-122"/>
              </a:rPr>
              <a:t>段 以小草和牛犊为例</a:t>
            </a:r>
          </a:p>
        </p:txBody>
      </p:sp>
      <p:sp>
        <p:nvSpPr>
          <p:cNvPr id="16388" name="TextBox 10"/>
          <p:cNvSpPr txBox="1">
            <a:spLocks noChangeArrowheads="1"/>
          </p:cNvSpPr>
          <p:nvPr/>
        </p:nvSpPr>
        <p:spPr bwMode="auto">
          <a:xfrm>
            <a:off x="611188" y="2427288"/>
            <a:ext cx="4248150" cy="523875"/>
          </a:xfrm>
          <a:prstGeom prst="rect">
            <a:avLst/>
          </a:prstGeom>
          <a:solidFill>
            <a:schemeClr val="accent2">
              <a:lumMod val="60000"/>
              <a:lumOff val="40000"/>
            </a:schemeClr>
          </a:solid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1" dirty="0">
                <a:latin typeface="楷体" panose="02010609060101010101" pitchFamily="49" charset="-122"/>
                <a:ea typeface="楷体" panose="02010609060101010101" pitchFamily="49" charset="-122"/>
              </a:rPr>
              <a:t>第</a:t>
            </a:r>
            <a:r>
              <a:rPr lang="en-US" altLang="zh-CN" sz="2800" b="1" dirty="0">
                <a:latin typeface="楷体" panose="02010609060101010101" pitchFamily="49" charset="-122"/>
                <a:ea typeface="楷体" panose="02010609060101010101" pitchFamily="49" charset="-122"/>
              </a:rPr>
              <a:t>3</a:t>
            </a:r>
            <a:r>
              <a:rPr lang="zh-CN" altLang="en-US" sz="2800" b="1" dirty="0">
                <a:latin typeface="楷体" panose="02010609060101010101" pitchFamily="49" charset="-122"/>
                <a:ea typeface="楷体" panose="02010609060101010101" pitchFamily="49" charset="-122"/>
              </a:rPr>
              <a:t>段 生命本体的流转</a:t>
            </a:r>
          </a:p>
        </p:txBody>
      </p:sp>
      <p:sp>
        <p:nvSpPr>
          <p:cNvPr id="16389" name="TextBox 11"/>
          <p:cNvSpPr txBox="1">
            <a:spLocks noChangeArrowheads="1"/>
          </p:cNvSpPr>
          <p:nvPr/>
        </p:nvSpPr>
        <p:spPr bwMode="auto">
          <a:xfrm>
            <a:off x="635000" y="3219450"/>
            <a:ext cx="4224338" cy="522288"/>
          </a:xfrm>
          <a:prstGeom prst="rect">
            <a:avLst/>
          </a:prstGeom>
          <a:solidFill>
            <a:schemeClr val="accent2">
              <a:lumMod val="60000"/>
              <a:lumOff val="40000"/>
            </a:schemeClr>
          </a:solid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1" dirty="0">
                <a:latin typeface="楷体" panose="02010609060101010101" pitchFamily="49" charset="-122"/>
                <a:ea typeface="楷体" panose="02010609060101010101" pitchFamily="49" charset="-122"/>
              </a:rPr>
              <a:t>第</a:t>
            </a:r>
            <a:r>
              <a:rPr lang="en-US" altLang="zh-CN" sz="2800" b="1" dirty="0">
                <a:latin typeface="楷体" panose="02010609060101010101" pitchFamily="49" charset="-122"/>
                <a:ea typeface="楷体" panose="02010609060101010101" pitchFamily="49" charset="-122"/>
              </a:rPr>
              <a:t>4</a:t>
            </a:r>
            <a:r>
              <a:rPr lang="zh-CN" altLang="en-US" sz="2800" b="1" dirty="0">
                <a:latin typeface="楷体" panose="02010609060101010101" pitchFamily="49" charset="-122"/>
                <a:ea typeface="楷体" panose="02010609060101010101" pitchFamily="49" charset="-122"/>
              </a:rPr>
              <a:t>段 议论现实</a:t>
            </a:r>
          </a:p>
        </p:txBody>
      </p:sp>
      <p:sp>
        <p:nvSpPr>
          <p:cNvPr id="16390" name="TextBox 12"/>
          <p:cNvSpPr txBox="1">
            <a:spLocks noChangeArrowheads="1"/>
          </p:cNvSpPr>
          <p:nvPr/>
        </p:nvSpPr>
        <p:spPr bwMode="auto">
          <a:xfrm>
            <a:off x="5794375" y="1635125"/>
            <a:ext cx="2809875" cy="522288"/>
          </a:xfrm>
          <a:prstGeom prst="rect">
            <a:avLst/>
          </a:prstGeom>
          <a:solidFill>
            <a:schemeClr val="accent5">
              <a:lumMod val="20000"/>
              <a:lumOff val="80000"/>
            </a:schemeClr>
          </a:solid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1" dirty="0">
                <a:latin typeface="楷体" panose="02010609060101010101" pitchFamily="49" charset="-122"/>
                <a:ea typeface="楷体" panose="02010609060101010101" pitchFamily="49" charset="-122"/>
              </a:rPr>
              <a:t>外在现象</a:t>
            </a:r>
          </a:p>
        </p:txBody>
      </p:sp>
      <p:sp>
        <p:nvSpPr>
          <p:cNvPr id="16391" name="TextBox 14"/>
          <p:cNvSpPr txBox="1">
            <a:spLocks noChangeArrowheads="1"/>
          </p:cNvSpPr>
          <p:nvPr/>
        </p:nvSpPr>
        <p:spPr bwMode="auto">
          <a:xfrm>
            <a:off x="5794375" y="2428875"/>
            <a:ext cx="2809875" cy="522288"/>
          </a:xfrm>
          <a:prstGeom prst="rect">
            <a:avLst/>
          </a:prstGeom>
          <a:solidFill>
            <a:schemeClr val="accent5">
              <a:lumMod val="20000"/>
              <a:lumOff val="80000"/>
            </a:schemeClr>
          </a:solid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1" dirty="0">
                <a:latin typeface="楷体" panose="02010609060101010101" pitchFamily="49" charset="-122"/>
                <a:ea typeface="楷体" panose="02010609060101010101" pitchFamily="49" charset="-122"/>
              </a:rPr>
              <a:t>生命的内部特征</a:t>
            </a:r>
          </a:p>
        </p:txBody>
      </p:sp>
      <p:sp>
        <p:nvSpPr>
          <p:cNvPr id="16392" name="TextBox 15"/>
          <p:cNvSpPr txBox="1">
            <a:spLocks noChangeArrowheads="1"/>
          </p:cNvSpPr>
          <p:nvPr/>
        </p:nvSpPr>
        <p:spPr bwMode="auto">
          <a:xfrm>
            <a:off x="5794375" y="3219450"/>
            <a:ext cx="2809875" cy="954088"/>
          </a:xfrm>
          <a:prstGeom prst="rect">
            <a:avLst/>
          </a:prstGeom>
          <a:solidFill>
            <a:schemeClr val="accent5">
              <a:lumMod val="20000"/>
              <a:lumOff val="80000"/>
            </a:schemeClr>
          </a:solid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1" dirty="0">
                <a:latin typeface="楷体" panose="02010609060101010101" pitchFamily="49" charset="-122"/>
                <a:ea typeface="楷体" panose="02010609060101010101" pitchFamily="49" charset="-122"/>
              </a:rPr>
              <a:t>批判暴君，赞美永久的生命</a:t>
            </a:r>
          </a:p>
        </p:txBody>
      </p:sp>
      <p:sp>
        <p:nvSpPr>
          <p:cNvPr id="17" name="右箭头 16"/>
          <p:cNvSpPr/>
          <p:nvPr/>
        </p:nvSpPr>
        <p:spPr>
          <a:xfrm>
            <a:off x="5133975" y="1797050"/>
            <a:ext cx="379413" cy="217488"/>
          </a:xfrm>
          <a:prstGeom prst="rightArrow">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右箭头 17"/>
          <p:cNvSpPr/>
          <p:nvPr/>
        </p:nvSpPr>
        <p:spPr>
          <a:xfrm>
            <a:off x="5133975" y="2541588"/>
            <a:ext cx="379413" cy="217487"/>
          </a:xfrm>
          <a:prstGeom prst="rightArrow">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右箭头 18"/>
          <p:cNvSpPr/>
          <p:nvPr/>
        </p:nvSpPr>
        <p:spPr>
          <a:xfrm>
            <a:off x="5133975" y="3400425"/>
            <a:ext cx="379413" cy="217488"/>
          </a:xfrm>
          <a:prstGeom prst="rightArrow">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16396" name="组合 15"/>
          <p:cNvGrpSpPr/>
          <p:nvPr/>
        </p:nvGrpSpPr>
        <p:grpSpPr bwMode="auto">
          <a:xfrm>
            <a:off x="44450" y="-39688"/>
            <a:ext cx="2006600" cy="522288"/>
            <a:chOff x="70" y="-63"/>
            <a:chExt cx="3160" cy="824"/>
          </a:xfrm>
        </p:grpSpPr>
        <p:sp>
          <p:nvSpPr>
            <p:cNvPr id="16397" name="文本框 6"/>
            <p:cNvSpPr txBox="1">
              <a:spLocks noChangeArrowheads="1"/>
            </p:cNvSpPr>
            <p:nvPr/>
          </p:nvSpPr>
          <p:spPr bwMode="auto">
            <a:xfrm>
              <a:off x="678" y="-63"/>
              <a:ext cx="2552" cy="825"/>
            </a:xfrm>
            <a:prstGeom prst="rect">
              <a:avLst/>
            </a:prstGeom>
            <a:noFill/>
            <a:ln w="9525">
              <a:noFill/>
              <a:miter lim="800000"/>
            </a:ln>
          </p:spPr>
          <p:txBody>
            <a:bodyPr wrap="none">
              <a:spAutoFit/>
            </a:bodyPr>
            <a:lstStyle/>
            <a:p>
              <a:r>
                <a:rPr kumimoji="1" lang="zh-CN" altLang="en-US" sz="2800">
                  <a:latin typeface="黑体" panose="02010609060101010101" pitchFamily="49" charset="-122"/>
                  <a:ea typeface="黑体" panose="02010609060101010101" pitchFamily="49" charset="-122"/>
                </a:rPr>
                <a:t>精读细研</a:t>
              </a:r>
            </a:p>
          </p:txBody>
        </p:sp>
        <p:cxnSp>
          <p:nvCxnSpPr>
            <p:cNvPr id="22"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3" name="菱形 22"/>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6387"/>
                                        </p:tgtEl>
                                        <p:attrNameLst>
                                          <p:attrName>style.visibility</p:attrName>
                                        </p:attrNameLst>
                                      </p:cBhvr>
                                      <p:to>
                                        <p:strVal val="visible"/>
                                      </p:to>
                                    </p:set>
                                    <p:animEffect transition="in" filter="randombar(horizontal)">
                                      <p:cBhvr>
                                        <p:cTn id="7" dur="500"/>
                                        <p:tgtEl>
                                          <p:spTgt spid="1638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randombar(horizontal)">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6390"/>
                                        </p:tgtEl>
                                        <p:attrNameLst>
                                          <p:attrName>style.visibility</p:attrName>
                                        </p:attrNameLst>
                                      </p:cBhvr>
                                      <p:to>
                                        <p:strVal val="visible"/>
                                      </p:to>
                                    </p:set>
                                    <p:animEffect transition="in" filter="randombar(horizontal)">
                                      <p:cBhvr>
                                        <p:cTn id="17" dur="500"/>
                                        <p:tgtEl>
                                          <p:spTgt spid="16390"/>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6388"/>
                                        </p:tgtEl>
                                        <p:attrNameLst>
                                          <p:attrName>style.visibility</p:attrName>
                                        </p:attrNameLst>
                                      </p:cBhvr>
                                      <p:to>
                                        <p:strVal val="visible"/>
                                      </p:to>
                                    </p:set>
                                    <p:animEffect transition="in" filter="randombar(horizontal)">
                                      <p:cBhvr>
                                        <p:cTn id="22" dur="500"/>
                                        <p:tgtEl>
                                          <p:spTgt spid="16388"/>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randombar(horizontal)">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6391"/>
                                        </p:tgtEl>
                                        <p:attrNameLst>
                                          <p:attrName>style.visibility</p:attrName>
                                        </p:attrNameLst>
                                      </p:cBhvr>
                                      <p:to>
                                        <p:strVal val="visible"/>
                                      </p:to>
                                    </p:set>
                                    <p:animEffect transition="in" filter="randombar(horizontal)">
                                      <p:cBhvr>
                                        <p:cTn id="32" dur="500"/>
                                        <p:tgtEl>
                                          <p:spTgt spid="16391"/>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6389"/>
                                        </p:tgtEl>
                                        <p:attrNameLst>
                                          <p:attrName>style.visibility</p:attrName>
                                        </p:attrNameLst>
                                      </p:cBhvr>
                                      <p:to>
                                        <p:strVal val="visible"/>
                                      </p:to>
                                    </p:set>
                                    <p:animEffect transition="in" filter="randombar(horizontal)">
                                      <p:cBhvr>
                                        <p:cTn id="37" dur="500"/>
                                        <p:tgtEl>
                                          <p:spTgt spid="16389"/>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randombar(horizontal)">
                                      <p:cBhvr>
                                        <p:cTn id="42" dur="5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16392"/>
                                        </p:tgtEl>
                                        <p:attrNameLst>
                                          <p:attrName>style.visibility</p:attrName>
                                        </p:attrNameLst>
                                      </p:cBhvr>
                                      <p:to>
                                        <p:strVal val="visible"/>
                                      </p:to>
                                    </p:set>
                                    <p:animEffect transition="in" filter="randombar(horizontal)">
                                      <p:cBhvr>
                                        <p:cTn id="47" dur="500"/>
                                        <p:tgtEl>
                                          <p:spTgt spid="163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animBg="1"/>
      <p:bldP spid="16388" grpId="0" animBg="1"/>
      <p:bldP spid="16389" grpId="0" animBg="1"/>
      <p:bldP spid="16390" grpId="0" animBg="1"/>
      <p:bldP spid="16391" grpId="0" animBg="1"/>
      <p:bldP spid="16392" grpId="0" animBg="1"/>
      <p:bldP spid="17" grpId="0" animBg="1"/>
      <p:bldP spid="18" grpId="0" animBg="1"/>
      <p:bldP spid="1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ChangeArrowheads="1"/>
          </p:cNvSpPr>
          <p:nvPr/>
        </p:nvSpPr>
        <p:spPr bwMode="auto">
          <a:xfrm>
            <a:off x="2051050" y="1184275"/>
            <a:ext cx="5041900" cy="523875"/>
          </a:xfrm>
          <a:prstGeom prst="rect">
            <a:avLst/>
          </a:prstGeom>
          <a:noFill/>
          <a:ln w="9525">
            <a:noFill/>
            <a:miter lim="800000"/>
          </a:ln>
        </p:spPr>
        <p:txBody>
          <a:bodyPr anchor="ctr">
            <a:spAutoFit/>
          </a:bodyPr>
          <a:lstStyle/>
          <a:p>
            <a:pPr eaLnBrk="0" hangingPunct="0"/>
            <a:r>
              <a:rPr lang="zh-CN" altLang="en-US" sz="2800" b="1">
                <a:latin typeface="宋体" panose="02010600030101010101" pitchFamily="2" charset="-122"/>
                <a:cs typeface="Times New Roman" panose="02020603050405020304" pitchFamily="18" charset="0"/>
              </a:rPr>
              <a:t>第</a:t>
            </a:r>
            <a:r>
              <a:rPr lang="en-US" altLang="zh-CN" sz="2800" b="1">
                <a:latin typeface="宋体" panose="02010600030101010101" pitchFamily="2" charset="-122"/>
                <a:cs typeface="Times New Roman" panose="02020603050405020304" pitchFamily="18" charset="0"/>
              </a:rPr>
              <a:t>5</a:t>
            </a:r>
            <a:r>
              <a:rPr lang="zh-CN" altLang="en-US" sz="2800" b="1">
                <a:latin typeface="宋体" panose="02010600030101010101" pitchFamily="2" charset="-122"/>
                <a:cs typeface="Times New Roman" panose="02020603050405020304" pitchFamily="18" charset="0"/>
              </a:rPr>
              <a:t>段在文中起了怎样的作用？</a:t>
            </a:r>
            <a:endParaRPr lang="zh-CN" altLang="zh-CN" sz="2800" b="1">
              <a:latin typeface="宋体" panose="02010600030101010101" pitchFamily="2" charset="-122"/>
              <a:cs typeface="Times New Roman" panose="02020603050405020304" pitchFamily="18" charset="0"/>
            </a:endParaRPr>
          </a:p>
        </p:txBody>
      </p:sp>
      <p:sp>
        <p:nvSpPr>
          <p:cNvPr id="17411" name="Rectangle 1"/>
          <p:cNvSpPr>
            <a:spLocks noChangeArrowheads="1"/>
          </p:cNvSpPr>
          <p:nvPr/>
        </p:nvSpPr>
        <p:spPr bwMode="auto">
          <a:xfrm>
            <a:off x="900113" y="2263775"/>
            <a:ext cx="7343775" cy="523875"/>
          </a:xfrm>
          <a:prstGeom prst="rect">
            <a:avLst/>
          </a:prstGeom>
          <a:noFill/>
          <a:ln w="9525">
            <a:noFill/>
            <a:miter lim="800000"/>
          </a:ln>
        </p:spPr>
        <p:txBody>
          <a:bodyPr anchor="ctr">
            <a:spAutoFit/>
          </a:bodyPr>
          <a:lstStyle/>
          <a:p>
            <a:pPr algn="ctr" eaLnBrk="0" hangingPunct="0"/>
            <a:r>
              <a:rPr lang="zh-CN" altLang="en-US" sz="2800" b="1">
                <a:solidFill>
                  <a:srgbClr val="FF0000"/>
                </a:solidFill>
                <a:latin typeface="楷体" panose="02010609060101010101" pitchFamily="49" charset="-122"/>
                <a:ea typeface="楷体" panose="02010609060101010101" pitchFamily="49" charset="-122"/>
                <a:cs typeface="Times New Roman" panose="02020603050405020304" pitchFamily="18" charset="0"/>
              </a:rPr>
              <a:t>以一个精警的句子收住全文，令人印象深刻。</a:t>
            </a:r>
            <a:endParaRPr lang="zh-CN" altLang="zh-CN" sz="2800" b="1">
              <a:solidFill>
                <a:srgbClr val="FF0000"/>
              </a:solidFill>
              <a:latin typeface="楷体" panose="02010609060101010101" pitchFamily="49" charset="-122"/>
              <a:ea typeface="楷体" panose="02010609060101010101" pitchFamily="49" charset="-122"/>
              <a:cs typeface="Times New Roman" panose="02020603050405020304" pitchFamily="18" charset="0"/>
            </a:endParaRPr>
          </a:p>
        </p:txBody>
      </p:sp>
      <p:grpSp>
        <p:nvGrpSpPr>
          <p:cNvPr id="17412" name="组合 15"/>
          <p:cNvGrpSpPr/>
          <p:nvPr/>
        </p:nvGrpSpPr>
        <p:grpSpPr bwMode="auto">
          <a:xfrm>
            <a:off x="44450" y="-39688"/>
            <a:ext cx="2006600" cy="522288"/>
            <a:chOff x="70" y="-63"/>
            <a:chExt cx="3160" cy="824"/>
          </a:xfrm>
        </p:grpSpPr>
        <p:sp>
          <p:nvSpPr>
            <p:cNvPr id="17413" name="文本框 6"/>
            <p:cNvSpPr txBox="1">
              <a:spLocks noChangeArrowheads="1"/>
            </p:cNvSpPr>
            <p:nvPr/>
          </p:nvSpPr>
          <p:spPr bwMode="auto">
            <a:xfrm>
              <a:off x="678" y="-63"/>
              <a:ext cx="2552" cy="825"/>
            </a:xfrm>
            <a:prstGeom prst="rect">
              <a:avLst/>
            </a:prstGeom>
            <a:noFill/>
            <a:ln w="9525">
              <a:noFill/>
              <a:miter lim="800000"/>
            </a:ln>
          </p:spPr>
          <p:txBody>
            <a:bodyPr wrap="none">
              <a:spAutoFit/>
            </a:bodyPr>
            <a:lstStyle/>
            <a:p>
              <a:r>
                <a:rPr kumimoji="1" lang="zh-CN" altLang="en-US" sz="2800">
                  <a:latin typeface="黑体" panose="02010609060101010101" pitchFamily="49" charset="-122"/>
                  <a:ea typeface="黑体" panose="02010609060101010101" pitchFamily="49" charset="-122"/>
                </a:rPr>
                <a:t>精读细研</a:t>
              </a:r>
            </a:p>
          </p:txBody>
        </p:sp>
        <p:cxnSp>
          <p:nvCxnSpPr>
            <p:cNvPr id="10"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411"/>
                                        </p:tgtEl>
                                        <p:attrNameLst>
                                          <p:attrName>style.visibility</p:attrName>
                                        </p:attrNameLst>
                                      </p:cBhvr>
                                      <p:to>
                                        <p:strVal val="visible"/>
                                      </p:to>
                                    </p:set>
                                    <p:animEffect transition="in" filter="randombar(horizontal)">
                                      <p:cBhvr>
                                        <p:cTn id="7" dur="500"/>
                                        <p:tgtEl>
                                          <p:spTgt spid="174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4" name="组合 7"/>
          <p:cNvGrpSpPr/>
          <p:nvPr/>
        </p:nvGrpSpPr>
        <p:grpSpPr bwMode="auto">
          <a:xfrm>
            <a:off x="28575" y="-3175"/>
            <a:ext cx="2006600" cy="522288"/>
            <a:chOff x="70" y="-63"/>
            <a:chExt cx="3160" cy="822"/>
          </a:xfrm>
        </p:grpSpPr>
        <p:sp>
          <p:nvSpPr>
            <p:cNvPr id="18439" name="文本框 6"/>
            <p:cNvSpPr txBox="1">
              <a:spLocks noChangeArrowheads="1"/>
            </p:cNvSpPr>
            <p:nvPr/>
          </p:nvSpPr>
          <p:spPr bwMode="auto">
            <a:xfrm>
              <a:off x="678" y="-63"/>
              <a:ext cx="2528" cy="822"/>
            </a:xfrm>
            <a:prstGeom prst="rect">
              <a:avLst/>
            </a:prstGeom>
            <a:noFill/>
            <a:ln w="9525">
              <a:noFill/>
              <a:miter lim="800000"/>
            </a:ln>
          </p:spPr>
          <p:txBody>
            <a:bodyPr wrap="none">
              <a:spAutoFit/>
            </a:bodyPr>
            <a:lstStyle/>
            <a:p>
              <a:r>
                <a:rPr kumimoji="1" lang="zh-CN" altLang="en-US" sz="2800">
                  <a:latin typeface="黑体" panose="02010609060101010101" pitchFamily="49" charset="-122"/>
                  <a:ea typeface="黑体" panose="02010609060101010101" pitchFamily="49" charset="-122"/>
                </a:rPr>
                <a:t>合作探究</a:t>
              </a:r>
            </a:p>
          </p:txBody>
        </p:sp>
        <p:cxnSp>
          <p:nvCxnSpPr>
            <p:cNvPr id="9"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grpSp>
        <p:nvGrpSpPr>
          <p:cNvPr id="18435" name="组合 7"/>
          <p:cNvGrpSpPr/>
          <p:nvPr/>
        </p:nvGrpSpPr>
        <p:grpSpPr bwMode="auto">
          <a:xfrm>
            <a:off x="755650" y="1058863"/>
            <a:ext cx="7929563" cy="2520950"/>
            <a:chOff x="827088" y="627782"/>
            <a:chExt cx="7929562" cy="2520231"/>
          </a:xfrm>
        </p:grpSpPr>
        <p:pic>
          <p:nvPicPr>
            <p:cNvPr id="18436" name="图片 1"/>
            <p:cNvPicPr>
              <a:picLocks noChangeAspect="1"/>
            </p:cNvPicPr>
            <p:nvPr/>
          </p:nvPicPr>
          <p:blipFill>
            <a:blip r:embed="rId2" cstate="print"/>
            <a:srcRect/>
            <a:stretch>
              <a:fillRect/>
            </a:stretch>
          </p:blipFill>
          <p:spPr bwMode="auto">
            <a:xfrm>
              <a:off x="827088" y="1565275"/>
              <a:ext cx="1104900" cy="1582738"/>
            </a:xfrm>
            <a:prstGeom prst="rect">
              <a:avLst/>
            </a:prstGeom>
            <a:noFill/>
            <a:ln w="9525">
              <a:noFill/>
              <a:miter lim="800000"/>
              <a:headEnd/>
              <a:tailEnd/>
            </a:ln>
          </p:spPr>
        </p:pic>
        <p:pic>
          <p:nvPicPr>
            <p:cNvPr id="18437" name="圆角矩形 14"/>
            <p:cNvPicPr>
              <a:picLocks noChangeArrowheads="1"/>
            </p:cNvPicPr>
            <p:nvPr/>
          </p:nvPicPr>
          <p:blipFill>
            <a:blip r:embed="rId3" cstate="print"/>
            <a:srcRect/>
            <a:stretch>
              <a:fillRect/>
            </a:stretch>
          </p:blipFill>
          <p:spPr bwMode="auto">
            <a:xfrm>
              <a:off x="1377950" y="627782"/>
              <a:ext cx="7378700" cy="2260823"/>
            </a:xfrm>
            <a:prstGeom prst="rect">
              <a:avLst/>
            </a:prstGeom>
            <a:noFill/>
            <a:ln w="9525">
              <a:noFill/>
              <a:miter lim="800000"/>
              <a:headEnd/>
              <a:tailEnd/>
            </a:ln>
          </p:spPr>
        </p:pic>
        <p:sp>
          <p:nvSpPr>
            <p:cNvPr id="18438" name="矩形 14"/>
            <p:cNvSpPr>
              <a:spLocks noChangeArrowheads="1"/>
            </p:cNvSpPr>
            <p:nvPr/>
          </p:nvSpPr>
          <p:spPr bwMode="auto">
            <a:xfrm>
              <a:off x="2324894" y="843558"/>
              <a:ext cx="6120680" cy="1574855"/>
            </a:xfrm>
            <a:prstGeom prst="rect">
              <a:avLst/>
            </a:prstGeom>
            <a:noFill/>
            <a:ln w="9525">
              <a:noFill/>
              <a:miter lim="800000"/>
            </a:ln>
          </p:spPr>
          <p:txBody>
            <a:bodyPr>
              <a:spAutoFit/>
            </a:bodyPr>
            <a:lstStyle/>
            <a:p>
              <a:pPr>
                <a:lnSpc>
                  <a:spcPct val="120000"/>
                </a:lnSpc>
              </a:pPr>
              <a:r>
                <a:rPr lang="zh-CN" altLang="en-US" sz="2800">
                  <a:solidFill>
                    <a:srgbClr val="A96A00"/>
                  </a:solidFill>
                  <a:latin typeface="黑体" panose="02010609060101010101" pitchFamily="49" charset="-122"/>
                  <a:ea typeface="黑体" panose="02010609060101010101" pitchFamily="49" charset="-122"/>
                </a:rPr>
                <a:t>文中有很多富有哲理的句子，请同学们画一画，圈一圈，找出自己喜欢的句子，并说明理由。</a:t>
              </a:r>
            </a:p>
          </p:txBody>
        </p:sp>
      </p:gr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1"/>
          <p:cNvSpPr>
            <a:spLocks noChangeArrowheads="1"/>
          </p:cNvSpPr>
          <p:nvPr/>
        </p:nvSpPr>
        <p:spPr bwMode="auto">
          <a:xfrm>
            <a:off x="611188" y="915988"/>
            <a:ext cx="8064500" cy="954087"/>
          </a:xfrm>
          <a:prstGeom prst="rect">
            <a:avLst/>
          </a:prstGeom>
          <a:noFill/>
          <a:ln w="9525">
            <a:noFill/>
            <a:miter lim="800000"/>
          </a:ln>
        </p:spPr>
        <p:txBody>
          <a:bodyPr anchor="ctr">
            <a:spAutoFit/>
          </a:bodyPr>
          <a:lstStyle/>
          <a:p>
            <a:pPr eaLnBrk="0" hangingPunct="0"/>
            <a:r>
              <a:rPr lang="en-US" altLang="zh-CN" sz="2800" b="1">
                <a:latin typeface="楷体" panose="02010609060101010101" pitchFamily="49" charset="-122"/>
                <a:ea typeface="楷体" panose="02010609060101010101" pitchFamily="49" charset="-122"/>
              </a:rPr>
              <a:t>    </a:t>
            </a:r>
            <a:r>
              <a:rPr lang="zh-CN" altLang="zh-CN" sz="2800" b="1">
                <a:latin typeface="楷体" panose="02010609060101010101" pitchFamily="49" charset="-122"/>
                <a:ea typeface="楷体" panose="02010609060101010101" pitchFamily="49" charset="-122"/>
              </a:rPr>
              <a:t>个人的生命不像一件衬衣</a:t>
            </a:r>
            <a:r>
              <a:rPr lang="zh-CN" altLang="en-US" sz="2800" b="1">
                <a:latin typeface="楷体" panose="02010609060101010101" pitchFamily="49" charset="-122"/>
                <a:ea typeface="楷体" panose="02010609060101010101" pitchFamily="49" charset="-122"/>
              </a:rPr>
              <a:t>，</a:t>
            </a:r>
            <a:r>
              <a:rPr lang="zh-CN" altLang="zh-CN" sz="2800" b="1">
                <a:latin typeface="楷体" panose="02010609060101010101" pitchFamily="49" charset="-122"/>
                <a:ea typeface="楷体" panose="02010609060101010101" pitchFamily="49" charset="-122"/>
              </a:rPr>
              <a:t>当你发现它脏了、破了的时候</a:t>
            </a:r>
            <a:r>
              <a:rPr lang="zh-CN" altLang="en-US" sz="2800" b="1">
                <a:latin typeface="楷体" panose="02010609060101010101" pitchFamily="49" charset="-122"/>
                <a:ea typeface="楷体" panose="02010609060101010101" pitchFamily="49" charset="-122"/>
              </a:rPr>
              <a:t>，</a:t>
            </a:r>
            <a:r>
              <a:rPr lang="zh-CN" altLang="zh-CN" sz="2800" b="1">
                <a:latin typeface="楷体" panose="02010609060101010101" pitchFamily="49" charset="-122"/>
                <a:ea typeface="楷体" panose="02010609060101010101" pitchFamily="49" charset="-122"/>
              </a:rPr>
              <a:t>就可以脱下它来洗涤</a:t>
            </a:r>
            <a:r>
              <a:rPr lang="zh-CN" altLang="en-US" sz="2800" b="1">
                <a:latin typeface="楷体" panose="02010609060101010101" pitchFamily="49" charset="-122"/>
                <a:ea typeface="楷体" panose="02010609060101010101" pitchFamily="49" charset="-122"/>
              </a:rPr>
              <a:t>，</a:t>
            </a:r>
            <a:r>
              <a:rPr lang="zh-CN" altLang="zh-CN" sz="2800" b="1">
                <a:latin typeface="楷体" panose="02010609060101010101" pitchFamily="49" charset="-122"/>
                <a:ea typeface="楷体" panose="02010609060101010101" pitchFamily="49" charset="-122"/>
              </a:rPr>
              <a:t>把它</a:t>
            </a:r>
            <a:r>
              <a:rPr lang="zh-CN" altLang="en-US" sz="2800" b="1">
                <a:latin typeface="楷体" panose="02010609060101010101" pitchFamily="49" charset="-122"/>
                <a:ea typeface="楷体" panose="02010609060101010101" pitchFamily="49" charset="-122"/>
              </a:rPr>
              <a:t>再</a:t>
            </a:r>
            <a:r>
              <a:rPr lang="zh-CN" altLang="zh-CN" sz="2800" b="1">
                <a:latin typeface="楷体" panose="02010609060101010101" pitchFamily="49" charset="-122"/>
                <a:ea typeface="楷体" panose="02010609060101010101" pitchFamily="49" charset="-122"/>
              </a:rPr>
              <a:t>补好。</a:t>
            </a:r>
          </a:p>
        </p:txBody>
      </p:sp>
      <p:grpSp>
        <p:nvGrpSpPr>
          <p:cNvPr id="19459" name="组合 7"/>
          <p:cNvGrpSpPr/>
          <p:nvPr/>
        </p:nvGrpSpPr>
        <p:grpSpPr bwMode="auto">
          <a:xfrm>
            <a:off x="28575" y="-3175"/>
            <a:ext cx="2006600" cy="522288"/>
            <a:chOff x="70" y="-63"/>
            <a:chExt cx="3160" cy="822"/>
          </a:xfrm>
        </p:grpSpPr>
        <p:sp>
          <p:nvSpPr>
            <p:cNvPr id="19461" name="文本框 6"/>
            <p:cNvSpPr txBox="1">
              <a:spLocks noChangeArrowheads="1"/>
            </p:cNvSpPr>
            <p:nvPr/>
          </p:nvSpPr>
          <p:spPr bwMode="auto">
            <a:xfrm>
              <a:off x="678" y="-63"/>
              <a:ext cx="2528" cy="822"/>
            </a:xfrm>
            <a:prstGeom prst="rect">
              <a:avLst/>
            </a:prstGeom>
            <a:noFill/>
            <a:ln w="9525">
              <a:noFill/>
              <a:miter lim="800000"/>
            </a:ln>
          </p:spPr>
          <p:txBody>
            <a:bodyPr wrap="none">
              <a:spAutoFit/>
            </a:bodyPr>
            <a:lstStyle/>
            <a:p>
              <a:r>
                <a:rPr kumimoji="1" lang="zh-CN" altLang="en-US" sz="2800">
                  <a:latin typeface="黑体" panose="02010609060101010101" pitchFamily="49" charset="-122"/>
                  <a:ea typeface="黑体" panose="02010609060101010101" pitchFamily="49" charset="-122"/>
                </a:rPr>
                <a:t>合作探究</a:t>
              </a:r>
            </a:p>
          </p:txBody>
        </p:sp>
        <p:cxnSp>
          <p:nvCxnSpPr>
            <p:cNvPr id="14"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5" name="菱形 14"/>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0" name="圆角矩形标注 9"/>
          <p:cNvSpPr/>
          <p:nvPr/>
        </p:nvSpPr>
        <p:spPr>
          <a:xfrm>
            <a:off x="719138" y="2284413"/>
            <a:ext cx="7848600" cy="1366837"/>
          </a:xfrm>
          <a:prstGeom prst="wedgeRoundRectCallout">
            <a:avLst>
              <a:gd name="adj1" fmla="val 45"/>
              <a:gd name="adj2" fmla="val -48921"/>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10000"/>
              </a:lnSpc>
              <a:defRPr/>
            </a:pPr>
            <a:r>
              <a:rPr lang="zh-CN" altLang="en-US" sz="2400" dirty="0">
                <a:solidFill>
                  <a:srgbClr val="0000FF"/>
                </a:solidFill>
                <a:latin typeface="黑体" panose="02010609060101010101" pitchFamily="49" charset="-122"/>
                <a:ea typeface="黑体" panose="02010609060101010101" pitchFamily="49" charset="-122"/>
              </a:rPr>
              <a:t>    运用对比的手法，把个人生命与衬衣作比较，突出了个人生命短暂、不可重复的特点。语言生动通俗，耐人寻味。</a:t>
            </a:r>
          </a:p>
        </p:txBody>
      </p:sp>
    </p:spTree>
  </p:cSld>
  <p:clrMapOvr>
    <a:masterClrMapping/>
  </p:clrMapOvr>
  <p:transition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矩形 1"/>
          <p:cNvSpPr>
            <a:spLocks noChangeArrowheads="1"/>
          </p:cNvSpPr>
          <p:nvPr/>
        </p:nvSpPr>
        <p:spPr bwMode="auto">
          <a:xfrm>
            <a:off x="719138" y="827088"/>
            <a:ext cx="7848600" cy="1816100"/>
          </a:xfrm>
          <a:prstGeom prst="rect">
            <a:avLst/>
          </a:prstGeom>
          <a:noFill/>
          <a:ln w="9525">
            <a:noFill/>
            <a:miter lim="800000"/>
          </a:ln>
        </p:spPr>
        <p:txBody>
          <a:bodyPr>
            <a:spAutoFit/>
          </a:bodyPr>
          <a:lstStyle/>
          <a:p>
            <a:r>
              <a:rPr lang="zh-CN" altLang="en-US" sz="2800" b="1">
                <a:latin typeface="楷体" panose="02010609060101010101" pitchFamily="49" charset="-122"/>
                <a:ea typeface="楷体" panose="02010609060101010101" pitchFamily="49" charset="-122"/>
              </a:rPr>
              <a:t>    地面上的小草，它们是那样卑微，那样柔弱，每个严寒的冬天过去后，它们依然一根根从土壤里钻出来，欢乐地迎接着春天的风，好像那刚刚过去的寒冷从未存在。</a:t>
            </a:r>
          </a:p>
        </p:txBody>
      </p:sp>
      <p:grpSp>
        <p:nvGrpSpPr>
          <p:cNvPr id="20483" name="组合 7"/>
          <p:cNvGrpSpPr/>
          <p:nvPr/>
        </p:nvGrpSpPr>
        <p:grpSpPr bwMode="auto">
          <a:xfrm>
            <a:off x="28575" y="-3175"/>
            <a:ext cx="2006600" cy="522288"/>
            <a:chOff x="70" y="-63"/>
            <a:chExt cx="3160" cy="822"/>
          </a:xfrm>
        </p:grpSpPr>
        <p:sp>
          <p:nvSpPr>
            <p:cNvPr id="20485" name="文本框 6"/>
            <p:cNvSpPr txBox="1">
              <a:spLocks noChangeArrowheads="1"/>
            </p:cNvSpPr>
            <p:nvPr/>
          </p:nvSpPr>
          <p:spPr bwMode="auto">
            <a:xfrm>
              <a:off x="678" y="-63"/>
              <a:ext cx="2528" cy="822"/>
            </a:xfrm>
            <a:prstGeom prst="rect">
              <a:avLst/>
            </a:prstGeom>
            <a:noFill/>
            <a:ln w="9525">
              <a:noFill/>
              <a:miter lim="800000"/>
            </a:ln>
          </p:spPr>
          <p:txBody>
            <a:bodyPr wrap="none">
              <a:spAutoFit/>
            </a:bodyPr>
            <a:lstStyle/>
            <a:p>
              <a:r>
                <a:rPr kumimoji="1" lang="zh-CN" altLang="en-US" sz="2800">
                  <a:latin typeface="黑体" panose="02010609060101010101" pitchFamily="49" charset="-122"/>
                  <a:ea typeface="黑体" panose="02010609060101010101" pitchFamily="49" charset="-122"/>
                </a:rPr>
                <a:t>合作探究</a:t>
              </a:r>
            </a:p>
          </p:txBody>
        </p:sp>
        <p:cxnSp>
          <p:nvCxnSpPr>
            <p:cNvPr id="13"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8" name="圆角矩形标注 7"/>
          <p:cNvSpPr/>
          <p:nvPr/>
        </p:nvSpPr>
        <p:spPr>
          <a:xfrm>
            <a:off x="719138" y="2932113"/>
            <a:ext cx="7092950" cy="1368425"/>
          </a:xfrm>
          <a:prstGeom prst="wedgeRoundRectCallout">
            <a:avLst>
              <a:gd name="adj1" fmla="val 45"/>
              <a:gd name="adj2" fmla="val -48921"/>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10000"/>
              </a:lnSpc>
              <a:defRPr/>
            </a:pPr>
            <a:r>
              <a:rPr lang="zh-CN" altLang="en-US" sz="2400" dirty="0">
                <a:solidFill>
                  <a:srgbClr val="0000FF"/>
                </a:solidFill>
                <a:latin typeface="黑体" panose="02010609060101010101" pitchFamily="49" charset="-122"/>
                <a:ea typeface="黑体" panose="02010609060101010101" pitchFamily="49" charset="-122"/>
              </a:rPr>
              <a:t>    运用拟人的修辞手法，将小草拟人化，生动形象地写出了小草生命的顽强，以此证明作者的观点：我们应该看到生命的神奇，生命流动着，永远不朽。</a:t>
            </a:r>
          </a:p>
        </p:txBody>
      </p:sp>
    </p:spTree>
  </p:cSld>
  <p:clrMapOvr>
    <a:masterClrMapping/>
  </p:clrMapOvr>
  <p:transition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
          <p:cNvSpPr>
            <a:spLocks noChangeArrowheads="1"/>
          </p:cNvSpPr>
          <p:nvPr/>
        </p:nvSpPr>
        <p:spPr bwMode="auto">
          <a:xfrm>
            <a:off x="719138" y="917099"/>
            <a:ext cx="7848600" cy="1383665"/>
          </a:xfrm>
          <a:prstGeom prst="rect">
            <a:avLst/>
          </a:prstGeom>
          <a:noFill/>
          <a:ln w="9525">
            <a:noFill/>
            <a:miter lim="800000"/>
          </a:ln>
        </p:spPr>
        <p:txBody>
          <a:bodyPr anchor="ctr">
            <a:spAutoFit/>
          </a:bodyPr>
          <a:lstStyle/>
          <a:p>
            <a:pPr eaLnBrk="0" hangingPunct="0"/>
            <a:r>
              <a:rPr lang="en-US" altLang="zh-CN" sz="2800" b="1">
                <a:latin typeface="楷体" panose="02010609060101010101" pitchFamily="49" charset="-122"/>
                <a:ea typeface="楷体" panose="02010609060101010101" pitchFamily="49" charset="-122"/>
              </a:rPr>
              <a:t>    </a:t>
            </a:r>
            <a:r>
              <a:rPr lang="zh-CN" altLang="zh-CN" sz="2800" b="1">
                <a:latin typeface="楷体" panose="02010609060101010101" pitchFamily="49" charset="-122"/>
                <a:ea typeface="楷体" panose="02010609060101010101" pitchFamily="49" charset="-122"/>
              </a:rPr>
              <a:t>在春天</a:t>
            </a:r>
            <a:r>
              <a:rPr lang="zh-CN" altLang="en-US" sz="2800" b="1">
                <a:latin typeface="楷体" panose="02010609060101010101" pitchFamily="49" charset="-122"/>
                <a:ea typeface="楷体" panose="02010609060101010101" pitchFamily="49" charset="-122"/>
              </a:rPr>
              <a:t>，</a:t>
            </a:r>
            <a:r>
              <a:rPr lang="zh-CN" altLang="zh-CN" sz="2800" b="1">
                <a:latin typeface="楷体" panose="02010609060101010101" pitchFamily="49" charset="-122"/>
                <a:ea typeface="楷体" panose="02010609060101010101" pitchFamily="49" charset="-122"/>
              </a:rPr>
              <a:t>我们以同样感动的眼光看着山坡上那些小牛犊</a:t>
            </a:r>
            <a:r>
              <a:rPr lang="zh-CN" altLang="en-US" sz="2800" b="1">
                <a:latin typeface="楷体" panose="02010609060101010101" pitchFamily="49" charset="-122"/>
                <a:ea typeface="楷体" panose="02010609060101010101" pitchFamily="49" charset="-122"/>
              </a:rPr>
              <a:t>，</a:t>
            </a:r>
            <a:r>
              <a:rPr lang="zh-CN" altLang="zh-CN" sz="2800" b="1">
                <a:latin typeface="楷体" panose="02010609060101010101" pitchFamily="49" charset="-122"/>
                <a:ea typeface="楷体" panose="02010609060101010101" pitchFamily="49" charset="-122"/>
              </a:rPr>
              <a:t>它们跳跳蹦蹦</a:t>
            </a:r>
            <a:r>
              <a:rPr lang="zh-CN" altLang="en-US" sz="2800" b="1">
                <a:latin typeface="楷体" panose="02010609060101010101" pitchFamily="49" charset="-122"/>
                <a:ea typeface="楷体" panose="02010609060101010101" pitchFamily="49" charset="-122"/>
              </a:rPr>
              <a:t>，</a:t>
            </a:r>
            <a:r>
              <a:rPr lang="zh-CN" altLang="zh-CN" sz="2800" b="1">
                <a:latin typeface="楷体" panose="02010609060101010101" pitchFamily="49" charset="-122"/>
                <a:ea typeface="楷体" panose="02010609060101010101" pitchFamily="49" charset="-122"/>
              </a:rPr>
              <a:t>炫耀它们遍身金黄的茸毛。 </a:t>
            </a:r>
          </a:p>
        </p:txBody>
      </p:sp>
      <p:grpSp>
        <p:nvGrpSpPr>
          <p:cNvPr id="21507" name="组合 7"/>
          <p:cNvGrpSpPr/>
          <p:nvPr/>
        </p:nvGrpSpPr>
        <p:grpSpPr bwMode="auto">
          <a:xfrm>
            <a:off x="28575" y="-3175"/>
            <a:ext cx="2006600" cy="522288"/>
            <a:chOff x="70" y="-63"/>
            <a:chExt cx="3160" cy="822"/>
          </a:xfrm>
        </p:grpSpPr>
        <p:sp>
          <p:nvSpPr>
            <p:cNvPr id="21509" name="文本框 6"/>
            <p:cNvSpPr txBox="1">
              <a:spLocks noChangeArrowheads="1"/>
            </p:cNvSpPr>
            <p:nvPr/>
          </p:nvSpPr>
          <p:spPr bwMode="auto">
            <a:xfrm>
              <a:off x="678" y="-63"/>
              <a:ext cx="2528" cy="822"/>
            </a:xfrm>
            <a:prstGeom prst="rect">
              <a:avLst/>
            </a:prstGeom>
            <a:noFill/>
            <a:ln w="9525">
              <a:noFill/>
              <a:miter lim="800000"/>
            </a:ln>
          </p:spPr>
          <p:txBody>
            <a:bodyPr wrap="none">
              <a:spAutoFit/>
            </a:bodyPr>
            <a:lstStyle/>
            <a:p>
              <a:r>
                <a:rPr kumimoji="1" lang="zh-CN" altLang="en-US" sz="2800">
                  <a:latin typeface="黑体" panose="02010609060101010101" pitchFamily="49" charset="-122"/>
                  <a:ea typeface="黑体" panose="02010609060101010101" pitchFamily="49" charset="-122"/>
                </a:rPr>
                <a:t>合作探究</a:t>
              </a:r>
            </a:p>
          </p:txBody>
        </p:sp>
        <p:cxnSp>
          <p:nvCxnSpPr>
            <p:cNvPr id="13"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8" name="圆角矩形标注 7"/>
          <p:cNvSpPr/>
          <p:nvPr/>
        </p:nvSpPr>
        <p:spPr>
          <a:xfrm>
            <a:off x="719138" y="2716213"/>
            <a:ext cx="7848600" cy="1368425"/>
          </a:xfrm>
          <a:prstGeom prst="wedgeRoundRectCallout">
            <a:avLst>
              <a:gd name="adj1" fmla="val 45"/>
              <a:gd name="adj2" fmla="val -48921"/>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10000"/>
              </a:lnSpc>
              <a:defRPr/>
            </a:pPr>
            <a:r>
              <a:rPr lang="zh-CN" altLang="en-US" sz="2400" dirty="0">
                <a:solidFill>
                  <a:srgbClr val="0000FF"/>
                </a:solidFill>
                <a:latin typeface="黑体" panose="02010609060101010101" pitchFamily="49" charset="-122"/>
                <a:ea typeface="黑体" panose="02010609060101010101" pitchFamily="49" charset="-122"/>
              </a:rPr>
              <a:t>    运用拟人的修辞手法，将小牛拟人化，生动形象地写出了小牛为拥有“遍身金黄的茸毛”而欣喜的情态，表达出作者的喜爱之情。</a:t>
            </a:r>
          </a:p>
        </p:txBody>
      </p:sp>
    </p:spTree>
  </p:cSld>
  <p:clrMapOvr>
    <a:masterClrMapping/>
  </p:clrMapOvr>
  <p:transition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12" descr="https://timgsa.baidu.com/timg?image&amp;quality=80&amp;size=b9999_10000&amp;sec=1555507211268&amp;di=08339469f529523bf1220bb76ee6b279&amp;imgtype=0&amp;src=http%3A%2F%2F5b0988e595225.cdn.sohucs.com%2Fimages%2F20180625%2F1837b3c4458b4c11b655031fa13f651e.jpeg"/>
          <p:cNvPicPr>
            <a:picLocks noChangeAspect="1" noChangeArrowheads="1"/>
          </p:cNvPicPr>
          <p:nvPr/>
        </p:nvPicPr>
        <p:blipFill>
          <a:blip r:embed="rId3" cstate="print"/>
          <a:srcRect/>
          <a:stretch>
            <a:fillRect/>
          </a:stretch>
        </p:blipFill>
        <p:spPr bwMode="auto">
          <a:xfrm>
            <a:off x="1588" y="-1588"/>
            <a:ext cx="9142412" cy="5237163"/>
          </a:xfrm>
          <a:prstGeom prst="rect">
            <a:avLst/>
          </a:prstGeom>
          <a:noFill/>
          <a:ln w="9525">
            <a:noFill/>
            <a:miter lim="800000"/>
            <a:headEnd/>
            <a:tailEnd/>
          </a:ln>
        </p:spPr>
      </p:pic>
      <p:grpSp>
        <p:nvGrpSpPr>
          <p:cNvPr id="4099" name="组合 1"/>
          <p:cNvGrpSpPr/>
          <p:nvPr/>
        </p:nvGrpSpPr>
        <p:grpSpPr bwMode="auto">
          <a:xfrm>
            <a:off x="58738" y="50800"/>
            <a:ext cx="1920875" cy="369888"/>
            <a:chOff x="58738" y="50800"/>
            <a:chExt cx="1920875" cy="368777"/>
          </a:xfrm>
        </p:grpSpPr>
        <p:sp>
          <p:nvSpPr>
            <p:cNvPr id="6" name="圆角矩形 5"/>
            <p:cNvSpPr/>
            <p:nvPr/>
          </p:nvSpPr>
          <p:spPr>
            <a:xfrm>
              <a:off x="58738" y="98282"/>
              <a:ext cx="1920875" cy="311799"/>
            </a:xfrm>
            <a:prstGeom prst="roundRect">
              <a:avLst/>
            </a:prstGeom>
            <a:solidFill>
              <a:srgbClr val="0070C0"/>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lang="zh-CN" altLang="en-US" b="1">
                <a:latin typeface="宋体" panose="02010600030101010101" pitchFamily="2" charset="-122"/>
                <a:ea typeface="宋体" panose="02010600030101010101" pitchFamily="2" charset="-122"/>
              </a:endParaRPr>
            </a:p>
          </p:txBody>
        </p:sp>
        <p:sp>
          <p:nvSpPr>
            <p:cNvPr id="4109" name="文本框 1"/>
            <p:cNvSpPr txBox="1">
              <a:spLocks noChangeArrowheads="1"/>
            </p:cNvSpPr>
            <p:nvPr/>
          </p:nvSpPr>
          <p:spPr bwMode="auto">
            <a:xfrm>
              <a:off x="117475" y="50800"/>
              <a:ext cx="1800493" cy="368777"/>
            </a:xfrm>
            <a:prstGeom prst="rect">
              <a:avLst/>
            </a:prstGeom>
            <a:noFill/>
            <a:ln w="9525">
              <a:noFill/>
              <a:miter lim="800000"/>
            </a:ln>
          </p:spPr>
          <p:txBody>
            <a:bodyPr wrap="none">
              <a:spAutoFit/>
            </a:bodyPr>
            <a:lstStyle/>
            <a:p>
              <a:pPr eaLnBrk="0" hangingPunct="0"/>
              <a:r>
                <a:rPr lang="zh-CN" altLang="en-US" b="1" dirty="0">
                  <a:solidFill>
                    <a:schemeClr val="bg1"/>
                  </a:solidFill>
                  <a:latin typeface="宋体" panose="02010600030101010101" pitchFamily="2" charset="-122"/>
                </a:rPr>
                <a:t>八年级语文上册</a:t>
              </a:r>
            </a:p>
          </p:txBody>
        </p:sp>
      </p:grpSp>
      <p:pic>
        <p:nvPicPr>
          <p:cNvPr id="10" name="图片 9"/>
          <p:cNvPicPr>
            <a:picLocks noChangeAspect="1"/>
          </p:cNvPicPr>
          <p:nvPr/>
        </p:nvPicPr>
        <p:blipFill>
          <a:blip r:embed="rId4" cstate="print"/>
          <a:stretch>
            <a:fillRect/>
          </a:stretch>
        </p:blipFill>
        <p:spPr>
          <a:xfrm>
            <a:off x="7262813" y="4238625"/>
            <a:ext cx="1630362" cy="379413"/>
          </a:xfrm>
          <a:prstGeom prst="rect">
            <a:avLst/>
          </a:prstGeom>
          <a:ln>
            <a:noFill/>
          </a:ln>
          <a:effectLst>
            <a:outerShdw blurRad="292100" dist="139700" dir="2700000" algn="tl" rotWithShape="0">
              <a:srgbClr val="333333">
                <a:alpha val="65000"/>
              </a:srgbClr>
            </a:outerShdw>
          </a:effectLst>
        </p:spPr>
      </p:pic>
      <p:pic>
        <p:nvPicPr>
          <p:cNvPr id="11" name="图片 10"/>
          <p:cNvPicPr>
            <a:picLocks noChangeAspect="1"/>
          </p:cNvPicPr>
          <p:nvPr/>
        </p:nvPicPr>
        <p:blipFill>
          <a:blip r:embed="rId4" cstate="print"/>
          <a:stretch>
            <a:fillRect/>
          </a:stretch>
        </p:blipFill>
        <p:spPr>
          <a:xfrm>
            <a:off x="7262813" y="4630738"/>
            <a:ext cx="1630362" cy="377825"/>
          </a:xfrm>
          <a:prstGeom prst="rect">
            <a:avLst/>
          </a:prstGeom>
          <a:ln>
            <a:noFill/>
          </a:ln>
          <a:effectLst>
            <a:outerShdw blurRad="292100" dist="139700" dir="2700000" algn="tl" rotWithShape="0">
              <a:srgbClr val="333333">
                <a:alpha val="65000"/>
              </a:srgbClr>
            </a:outerShdw>
          </a:effectLst>
        </p:spPr>
      </p:pic>
      <p:sp>
        <p:nvSpPr>
          <p:cNvPr id="4102" name="矩形 7"/>
          <p:cNvSpPr>
            <a:spLocks noChangeArrowheads="1"/>
          </p:cNvSpPr>
          <p:nvPr/>
        </p:nvSpPr>
        <p:spPr bwMode="auto">
          <a:xfrm>
            <a:off x="7380288" y="4227513"/>
            <a:ext cx="1108075" cy="369887"/>
          </a:xfrm>
          <a:prstGeom prst="rect">
            <a:avLst/>
          </a:prstGeom>
          <a:noFill/>
          <a:ln w="9525">
            <a:noFill/>
            <a:miter lim="800000"/>
          </a:ln>
        </p:spPr>
        <p:txBody>
          <a:bodyPr wrap="none">
            <a:spAutoFit/>
          </a:bodyPr>
          <a:lstStyle/>
          <a:p>
            <a:pPr algn="ctr" eaLnBrk="0" hangingPunct="0"/>
            <a:r>
              <a:rPr lang="zh-CN" altLang="en-US">
                <a:solidFill>
                  <a:schemeClr val="bg1"/>
                </a:solidFill>
                <a:hlinkClick r:id="rId5" action="ppaction://hlinksldjump"/>
              </a:rPr>
              <a:t>第一课时</a:t>
            </a:r>
            <a:endParaRPr lang="zh-CN" altLang="en-US">
              <a:solidFill>
                <a:schemeClr val="bg1"/>
              </a:solidFill>
            </a:endParaRPr>
          </a:p>
        </p:txBody>
      </p:sp>
      <p:sp>
        <p:nvSpPr>
          <p:cNvPr id="4103" name="矩形 8"/>
          <p:cNvSpPr>
            <a:spLocks noChangeArrowheads="1"/>
          </p:cNvSpPr>
          <p:nvPr/>
        </p:nvSpPr>
        <p:spPr bwMode="auto">
          <a:xfrm>
            <a:off x="7380288" y="4659313"/>
            <a:ext cx="1108075" cy="369887"/>
          </a:xfrm>
          <a:prstGeom prst="rect">
            <a:avLst/>
          </a:prstGeom>
          <a:noFill/>
          <a:ln w="9525">
            <a:noFill/>
            <a:miter lim="800000"/>
          </a:ln>
        </p:spPr>
        <p:txBody>
          <a:bodyPr wrap="none">
            <a:spAutoFit/>
          </a:bodyPr>
          <a:lstStyle/>
          <a:p>
            <a:pPr algn="ctr" eaLnBrk="0" hangingPunct="0"/>
            <a:r>
              <a:rPr lang="zh-CN" altLang="en-US">
                <a:solidFill>
                  <a:schemeClr val="bg1"/>
                </a:solidFill>
                <a:hlinkClick r:id="rId6" action="ppaction://hlinksldjump"/>
              </a:rPr>
              <a:t>第二课时</a:t>
            </a:r>
            <a:endParaRPr lang="zh-CN" altLang="en-US">
              <a:solidFill>
                <a:schemeClr val="bg1"/>
              </a:solidFill>
            </a:endParaRPr>
          </a:p>
        </p:txBody>
      </p:sp>
      <p:sp>
        <p:nvSpPr>
          <p:cNvPr id="12" name="TextBox 48"/>
          <p:cNvSpPr txBox="1"/>
          <p:nvPr/>
        </p:nvSpPr>
        <p:spPr>
          <a:xfrm>
            <a:off x="2429762" y="1563638"/>
            <a:ext cx="4284476" cy="854080"/>
          </a:xfrm>
          <a:prstGeom prst="rect">
            <a:avLst/>
          </a:prstGeom>
          <a:noFill/>
          <a:ln w="19050">
            <a:solidFill>
              <a:schemeClr val="tx1"/>
            </a:solidFill>
          </a:ln>
          <a:effectLst>
            <a:softEdge rad="31750"/>
          </a:effectLst>
        </p:spPr>
        <p:txBody>
          <a:bodyPr lIns="68580" tIns="34290" rIns="68580" bIns="34290">
            <a:spAutoFit/>
          </a:bodyPr>
          <a:lstStyle/>
          <a:p>
            <a:pPr algn="ctr" eaLnBrk="0" hangingPunct="0">
              <a:buFontTx/>
              <a:buNone/>
            </a:pPr>
            <a:r>
              <a:rPr lang="en-US" altLang="zh-CN" sz="5100" b="1" dirty="0" smtClean="0">
                <a:solidFill>
                  <a:srgbClr val="FF0000"/>
                </a:solidFill>
                <a:effectLst>
                  <a:outerShdw blurRad="38100" dist="38100" dir="2700000" algn="tl">
                    <a:srgbClr val="C0C0C0"/>
                  </a:outerShdw>
                </a:effectLst>
                <a:latin typeface="宋体" panose="02010600030101010101" pitchFamily="2" charset="-122"/>
                <a:cs typeface="Kaiti SC"/>
              </a:rPr>
              <a:t>16</a:t>
            </a:r>
            <a:r>
              <a:rPr lang="zh-CN" altLang="en-US" sz="5100" b="1" baseline="30000" dirty="0" smtClean="0">
                <a:solidFill>
                  <a:srgbClr val="FF0000"/>
                </a:solidFill>
                <a:effectLst>
                  <a:outerShdw blurRad="38100" dist="38100" dir="2700000" algn="tl">
                    <a:srgbClr val="C0C0C0"/>
                  </a:outerShdw>
                </a:effectLst>
                <a:latin typeface="宋体" panose="02010600030101010101" pitchFamily="2" charset="-122"/>
                <a:cs typeface="Kaiti SC"/>
              </a:rPr>
              <a:t>*</a:t>
            </a:r>
            <a:r>
              <a:rPr lang="en-US" altLang="zh-CN" sz="5100" b="1" dirty="0" smtClean="0">
                <a:solidFill>
                  <a:srgbClr val="FF0000"/>
                </a:solidFill>
                <a:effectLst>
                  <a:outerShdw blurRad="38100" dist="38100" dir="2700000" algn="tl">
                    <a:srgbClr val="C0C0C0"/>
                  </a:outerShdw>
                </a:effectLst>
                <a:latin typeface="宋体" panose="02010600030101010101" pitchFamily="2" charset="-122"/>
                <a:cs typeface="Kaiti SC"/>
              </a:rPr>
              <a:t>  </a:t>
            </a:r>
            <a:r>
              <a:rPr lang="zh-CN" altLang="en-US" sz="5100" b="1" dirty="0">
                <a:solidFill>
                  <a:srgbClr val="FF0000"/>
                </a:solidFill>
                <a:effectLst>
                  <a:outerShdw blurRad="38100" dist="38100" dir="2700000" algn="tl">
                    <a:srgbClr val="C0C0C0"/>
                  </a:outerShdw>
                </a:effectLst>
                <a:latin typeface="宋体" panose="02010600030101010101" pitchFamily="2" charset="-122"/>
                <a:cs typeface="Kaiti SC"/>
              </a:rPr>
              <a:t>散文二篇</a:t>
            </a:r>
          </a:p>
        </p:txBody>
      </p:sp>
      <p:pic>
        <p:nvPicPr>
          <p:cNvPr id="13" name="Picture 2" descr="C:\Users\Administrator\Desktop\初中七彩课堂图标.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46580" y="51470"/>
            <a:ext cx="1440270" cy="5815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advTm="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矩形 1"/>
          <p:cNvSpPr>
            <a:spLocks noChangeArrowheads="1"/>
          </p:cNvSpPr>
          <p:nvPr/>
        </p:nvSpPr>
        <p:spPr bwMode="auto">
          <a:xfrm>
            <a:off x="503238" y="898525"/>
            <a:ext cx="8137525" cy="1385888"/>
          </a:xfrm>
          <a:prstGeom prst="rect">
            <a:avLst/>
          </a:prstGeom>
          <a:noFill/>
          <a:ln w="9525">
            <a:noFill/>
            <a:miter lim="800000"/>
          </a:ln>
        </p:spPr>
        <p:txBody>
          <a:bodyPr>
            <a:spAutoFit/>
          </a:bodyPr>
          <a:lstStyle/>
          <a:p>
            <a:r>
              <a:rPr lang="zh-CN" altLang="en-US" sz="2800" b="1">
                <a:latin typeface="宋体" panose="02010600030101010101" pitchFamily="2" charset="-122"/>
              </a:rPr>
              <a:t>    “感谢生命的奇迹，它分开来是暂时，合起来却是永久”。怎样理解“分开来”“合起来”的意思？</a:t>
            </a:r>
          </a:p>
        </p:txBody>
      </p:sp>
      <p:sp>
        <p:nvSpPr>
          <p:cNvPr id="209921" name="Rectangle 1"/>
          <p:cNvSpPr>
            <a:spLocks noChangeArrowheads="1"/>
          </p:cNvSpPr>
          <p:nvPr/>
        </p:nvSpPr>
        <p:spPr bwMode="auto">
          <a:xfrm>
            <a:off x="468313" y="2571750"/>
            <a:ext cx="7920037" cy="1385888"/>
          </a:xfrm>
          <a:prstGeom prst="rect">
            <a:avLst/>
          </a:prstGeom>
          <a:noFill/>
          <a:ln w="9525">
            <a:noFill/>
            <a:miter lim="800000"/>
          </a:ln>
        </p:spPr>
        <p:txBody>
          <a:bodyPr anchor="ctr">
            <a:spAutoFit/>
          </a:bodyPr>
          <a:lstStyle/>
          <a:p>
            <a:pPr>
              <a:lnSpc>
                <a:spcPct val="150000"/>
              </a:lnSpc>
            </a:pPr>
            <a:r>
              <a:rPr lang="zh-CN" altLang="en-US" sz="2800" b="1">
                <a:latin typeface="楷体" panose="02010609060101010101" pitchFamily="49" charset="-122"/>
                <a:ea typeface="楷体" panose="02010609060101010101" pitchFamily="49" charset="-122"/>
              </a:rPr>
              <a:t>“</a:t>
            </a:r>
            <a:r>
              <a:rPr lang="zh-CN" altLang="en-US" sz="2800" b="1">
                <a:solidFill>
                  <a:srgbClr val="FF0000"/>
                </a:solidFill>
                <a:latin typeface="楷体" panose="02010609060101010101" pitchFamily="49" charset="-122"/>
                <a:ea typeface="楷体" panose="02010609060101010101" pitchFamily="49" charset="-122"/>
              </a:rPr>
              <a:t>分开来</a:t>
            </a:r>
            <a:r>
              <a:rPr lang="zh-CN" altLang="en-US" sz="2800" b="1">
                <a:latin typeface="楷体" panose="02010609060101010101" pitchFamily="49" charset="-122"/>
                <a:ea typeface="楷体" panose="02010609060101010101" pitchFamily="49" charset="-122"/>
              </a:rPr>
              <a:t>”指的是一个个体。</a:t>
            </a:r>
            <a:endParaRPr lang="en-US" altLang="zh-CN" sz="2800" b="1">
              <a:latin typeface="楷体" panose="02010609060101010101" pitchFamily="49" charset="-122"/>
              <a:ea typeface="楷体" panose="02010609060101010101" pitchFamily="49" charset="-122"/>
            </a:endParaRPr>
          </a:p>
          <a:p>
            <a:pPr>
              <a:lnSpc>
                <a:spcPct val="150000"/>
              </a:lnSpc>
            </a:pPr>
            <a:r>
              <a:rPr lang="en-US" altLang="zh-CN" sz="2800" b="1">
                <a:latin typeface="楷体" panose="02010609060101010101" pitchFamily="49" charset="-122"/>
                <a:ea typeface="楷体" panose="02010609060101010101" pitchFamily="49" charset="-122"/>
              </a:rPr>
              <a:t>“</a:t>
            </a:r>
            <a:r>
              <a:rPr lang="zh-CN" altLang="en-US" sz="2800" b="1">
                <a:solidFill>
                  <a:srgbClr val="FF0000"/>
                </a:solidFill>
                <a:latin typeface="楷体" panose="02010609060101010101" pitchFamily="49" charset="-122"/>
                <a:ea typeface="楷体" panose="02010609060101010101" pitchFamily="49" charset="-122"/>
              </a:rPr>
              <a:t>合起来</a:t>
            </a:r>
            <a:r>
              <a:rPr lang="zh-CN" altLang="en-US" sz="2800" b="1">
                <a:latin typeface="楷体" panose="02010609060101010101" pitchFamily="49" charset="-122"/>
                <a:ea typeface="楷体" panose="02010609060101010101" pitchFamily="49" charset="-122"/>
              </a:rPr>
              <a:t>”指的是永不休止的繁殖、蔓延的精神。</a:t>
            </a:r>
          </a:p>
        </p:txBody>
      </p:sp>
      <p:grpSp>
        <p:nvGrpSpPr>
          <p:cNvPr id="22532" name="组合 7"/>
          <p:cNvGrpSpPr/>
          <p:nvPr/>
        </p:nvGrpSpPr>
        <p:grpSpPr bwMode="auto">
          <a:xfrm>
            <a:off x="28575" y="-3175"/>
            <a:ext cx="2006600" cy="522288"/>
            <a:chOff x="70" y="-63"/>
            <a:chExt cx="3160" cy="822"/>
          </a:xfrm>
        </p:grpSpPr>
        <p:sp>
          <p:nvSpPr>
            <p:cNvPr id="22533" name="文本框 6"/>
            <p:cNvSpPr txBox="1">
              <a:spLocks noChangeArrowheads="1"/>
            </p:cNvSpPr>
            <p:nvPr/>
          </p:nvSpPr>
          <p:spPr bwMode="auto">
            <a:xfrm>
              <a:off x="678" y="-63"/>
              <a:ext cx="2528" cy="822"/>
            </a:xfrm>
            <a:prstGeom prst="rect">
              <a:avLst/>
            </a:prstGeom>
            <a:noFill/>
            <a:ln w="9525">
              <a:noFill/>
              <a:miter lim="800000"/>
            </a:ln>
          </p:spPr>
          <p:txBody>
            <a:bodyPr wrap="none">
              <a:spAutoFit/>
            </a:bodyPr>
            <a:lstStyle/>
            <a:p>
              <a:r>
                <a:rPr kumimoji="1" lang="zh-CN" altLang="en-US" sz="2800">
                  <a:latin typeface="黑体" panose="02010609060101010101" pitchFamily="49" charset="-122"/>
                  <a:ea typeface="黑体" panose="02010609060101010101" pitchFamily="49" charset="-122"/>
                </a:rPr>
                <a:t>合作探究</a:t>
              </a:r>
            </a:p>
          </p:txBody>
        </p:sp>
        <p:cxnSp>
          <p:nvCxnSpPr>
            <p:cNvPr id="13"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09921">
                                            <p:txEl>
                                              <p:pRg st="0" end="0"/>
                                            </p:txEl>
                                          </p:spTgt>
                                        </p:tgtEl>
                                        <p:attrNameLst>
                                          <p:attrName>style.visibility</p:attrName>
                                        </p:attrNameLst>
                                      </p:cBhvr>
                                      <p:to>
                                        <p:strVal val="visible"/>
                                      </p:to>
                                    </p:set>
                                    <p:animEffect transition="in" filter="randombar(horizontal)">
                                      <p:cBhvr>
                                        <p:cTn id="7" dur="500"/>
                                        <p:tgtEl>
                                          <p:spTgt spid="20992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09921">
                                            <p:txEl>
                                              <p:pRg st="1" end="1"/>
                                            </p:txEl>
                                          </p:spTgt>
                                        </p:tgtEl>
                                        <p:attrNameLst>
                                          <p:attrName>style.visibility</p:attrName>
                                        </p:attrNameLst>
                                      </p:cBhvr>
                                      <p:to>
                                        <p:strVal val="visible"/>
                                      </p:to>
                                    </p:set>
                                    <p:animEffect transition="in" filter="randombar(horizontal)">
                                      <p:cBhvr>
                                        <p:cTn id="12" dur="500"/>
                                        <p:tgtEl>
                                          <p:spTgt spid="20992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1"/>
          <p:cNvSpPr>
            <a:spLocks noChangeArrowheads="1"/>
          </p:cNvSpPr>
          <p:nvPr/>
        </p:nvSpPr>
        <p:spPr bwMode="auto">
          <a:xfrm>
            <a:off x="503238" y="673100"/>
            <a:ext cx="8245475" cy="1293813"/>
          </a:xfrm>
          <a:prstGeom prst="rect">
            <a:avLst/>
          </a:prstGeom>
          <a:noFill/>
          <a:ln w="9525">
            <a:noFill/>
            <a:miter lim="800000"/>
          </a:ln>
        </p:spPr>
        <p:txBody>
          <a:bodyPr anchor="ctr">
            <a:spAutoFit/>
          </a:bodyPr>
          <a:lstStyle/>
          <a:p>
            <a:pPr eaLnBrk="0" hangingPunct="0"/>
            <a:r>
              <a:rPr lang="en-US" altLang="zh-CN" sz="2600" b="1">
                <a:latin typeface="宋体" panose="02010600030101010101" pitchFamily="2" charset="-122"/>
              </a:rPr>
              <a:t>    </a:t>
            </a:r>
            <a:r>
              <a:rPr lang="zh-CN" altLang="zh-CN" sz="2600" b="1">
                <a:latin typeface="宋体" panose="02010600030101010101" pitchFamily="2" charset="-122"/>
              </a:rPr>
              <a:t>“生命在那些终于要凋谢的花朵里永存</a:t>
            </a:r>
            <a:r>
              <a:rPr lang="zh-CN" altLang="en-US" sz="2600" b="1">
                <a:latin typeface="宋体" panose="02010600030101010101" pitchFamily="2" charset="-122"/>
              </a:rPr>
              <a:t>，</a:t>
            </a:r>
            <a:r>
              <a:rPr lang="zh-CN" altLang="zh-CN" sz="2600" b="1">
                <a:latin typeface="宋体" panose="02010600030101010101" pitchFamily="2" charset="-122"/>
              </a:rPr>
              <a:t>不断给世界以色彩</a:t>
            </a:r>
            <a:r>
              <a:rPr lang="zh-CN" altLang="en-US" sz="2600" b="1">
                <a:latin typeface="宋体" panose="02010600030101010101" pitchFamily="2" charset="-122"/>
              </a:rPr>
              <a:t>，</a:t>
            </a:r>
            <a:r>
              <a:rPr lang="zh-CN" altLang="zh-CN" sz="2600" b="1">
                <a:latin typeface="宋体" panose="02010600030101010101" pitchFamily="2" charset="-122"/>
              </a:rPr>
              <a:t>不断给世界以芬芳。”“凋谢”和“永存”矛盾吗</a:t>
            </a:r>
            <a:r>
              <a:rPr lang="zh-CN" altLang="en-US" sz="2600" b="1">
                <a:latin typeface="宋体" panose="02010600030101010101" pitchFamily="2" charset="-122"/>
              </a:rPr>
              <a:t>？</a:t>
            </a:r>
            <a:endParaRPr lang="zh-CN" altLang="zh-CN" sz="2600" b="1">
              <a:latin typeface="宋体" panose="02010600030101010101" pitchFamily="2" charset="-122"/>
            </a:endParaRPr>
          </a:p>
        </p:txBody>
      </p:sp>
      <p:sp>
        <p:nvSpPr>
          <p:cNvPr id="210946" name="Rectangle 2"/>
          <p:cNvSpPr>
            <a:spLocks noChangeArrowheads="1"/>
          </p:cNvSpPr>
          <p:nvPr/>
        </p:nvSpPr>
        <p:spPr bwMode="auto">
          <a:xfrm>
            <a:off x="503238" y="2108200"/>
            <a:ext cx="8245475" cy="2492375"/>
          </a:xfrm>
          <a:prstGeom prst="rect">
            <a:avLst/>
          </a:prstGeom>
          <a:noFill/>
          <a:ln w="9525">
            <a:noFill/>
            <a:miter lim="800000"/>
          </a:ln>
        </p:spPr>
        <p:txBody>
          <a:bodyPr anchor="ctr">
            <a:spAutoFit/>
          </a:bodyPr>
          <a:lstStyle/>
          <a:p>
            <a:pPr eaLnBrk="0" hangingPunct="0"/>
            <a:r>
              <a:rPr lang="zh-CN" altLang="zh-CN" sz="2600" b="1">
                <a:solidFill>
                  <a:srgbClr val="FF0000"/>
                </a:solidFill>
                <a:latin typeface="楷体" panose="02010609060101010101" pitchFamily="49" charset="-122"/>
                <a:ea typeface="楷体" panose="02010609060101010101" pitchFamily="49" charset="-122"/>
              </a:rPr>
              <a:t>看似矛盾</a:t>
            </a:r>
            <a:r>
              <a:rPr lang="zh-CN" altLang="en-US" sz="2600" b="1">
                <a:solidFill>
                  <a:srgbClr val="FF0000"/>
                </a:solidFill>
                <a:latin typeface="楷体" panose="02010609060101010101" pitchFamily="49" charset="-122"/>
                <a:ea typeface="楷体" panose="02010609060101010101" pitchFamily="49" charset="-122"/>
              </a:rPr>
              <a:t>，</a:t>
            </a:r>
            <a:r>
              <a:rPr lang="zh-CN" altLang="zh-CN" sz="2600" b="1">
                <a:solidFill>
                  <a:srgbClr val="FF0000"/>
                </a:solidFill>
                <a:latin typeface="楷体" panose="02010609060101010101" pitchFamily="49" charset="-122"/>
                <a:ea typeface="楷体" panose="02010609060101010101" pitchFamily="49" charset="-122"/>
              </a:rPr>
              <a:t>实则充满哲理</a:t>
            </a:r>
            <a:r>
              <a:rPr lang="zh-CN" altLang="en-US" sz="2600" b="1">
                <a:latin typeface="楷体" panose="02010609060101010101" pitchFamily="49" charset="-122"/>
                <a:ea typeface="楷体" panose="02010609060101010101" pitchFamily="49" charset="-122"/>
              </a:rPr>
              <a:t>：</a:t>
            </a:r>
            <a:r>
              <a:rPr lang="zh-CN" altLang="zh-CN" sz="2600" b="1">
                <a:latin typeface="楷体" panose="02010609060101010101" pitchFamily="49" charset="-122"/>
                <a:ea typeface="楷体" panose="02010609060101010101" pitchFamily="49" charset="-122"/>
              </a:rPr>
              <a:t>花儿凋谢</a:t>
            </a:r>
            <a:r>
              <a:rPr lang="zh-CN" altLang="en-US" sz="2600" b="1">
                <a:latin typeface="楷体" panose="02010609060101010101" pitchFamily="49" charset="-122"/>
                <a:ea typeface="楷体" panose="02010609060101010101" pitchFamily="49" charset="-122"/>
              </a:rPr>
              <a:t>，</a:t>
            </a:r>
            <a:r>
              <a:rPr lang="zh-CN" altLang="zh-CN" sz="2600" b="1">
                <a:latin typeface="楷体" panose="02010609060101010101" pitchFamily="49" charset="-122"/>
                <a:ea typeface="楷体" panose="02010609060101010101" pitchFamily="49" charset="-122"/>
              </a:rPr>
              <a:t>只不过是生命变换了一种存在的方式</a:t>
            </a:r>
            <a:r>
              <a:rPr lang="zh-CN" altLang="en-US" sz="2600" b="1">
                <a:latin typeface="楷体" panose="02010609060101010101" pitchFamily="49" charset="-122"/>
                <a:ea typeface="楷体" panose="02010609060101010101" pitchFamily="49" charset="-122"/>
              </a:rPr>
              <a:t>，</a:t>
            </a:r>
            <a:r>
              <a:rPr lang="zh-CN" altLang="zh-CN" sz="2600" b="1">
                <a:latin typeface="楷体" panose="02010609060101010101" pitchFamily="49" charset="-122"/>
                <a:ea typeface="楷体" panose="02010609060101010101" pitchFamily="49" charset="-122"/>
              </a:rPr>
              <a:t>它孕育出了果实。“落红不是无情物</a:t>
            </a:r>
            <a:r>
              <a:rPr lang="zh-CN" altLang="en-US" sz="2600" b="1">
                <a:latin typeface="楷体" panose="02010609060101010101" pitchFamily="49" charset="-122"/>
                <a:ea typeface="楷体" panose="02010609060101010101" pitchFamily="49" charset="-122"/>
              </a:rPr>
              <a:t>，</a:t>
            </a:r>
            <a:r>
              <a:rPr lang="zh-CN" altLang="zh-CN" sz="2600" b="1">
                <a:latin typeface="楷体" panose="02010609060101010101" pitchFamily="49" charset="-122"/>
                <a:ea typeface="楷体" panose="02010609060101010101" pitchFamily="49" charset="-122"/>
              </a:rPr>
              <a:t>化作春泥更护花”</a:t>
            </a:r>
            <a:r>
              <a:rPr lang="zh-CN" altLang="en-US" sz="2600" b="1">
                <a:latin typeface="楷体" panose="02010609060101010101" pitchFamily="49" charset="-122"/>
                <a:ea typeface="楷体" panose="02010609060101010101" pitchFamily="49" charset="-122"/>
              </a:rPr>
              <a:t>，花儿</a:t>
            </a:r>
            <a:r>
              <a:rPr lang="zh-CN" altLang="zh-CN" sz="2600" b="1">
                <a:latin typeface="楷体" panose="02010609060101010101" pitchFamily="49" charset="-122"/>
                <a:ea typeface="楷体" panose="02010609060101010101" pitchFamily="49" charset="-122"/>
              </a:rPr>
              <a:t>用自己的生命滋养下一代</a:t>
            </a:r>
            <a:r>
              <a:rPr lang="zh-CN" altLang="en-US" sz="2600" b="1">
                <a:latin typeface="楷体" panose="02010609060101010101" pitchFamily="49" charset="-122"/>
                <a:ea typeface="楷体" panose="02010609060101010101" pitchFamily="49" charset="-122"/>
              </a:rPr>
              <a:t>，</a:t>
            </a:r>
            <a:r>
              <a:rPr lang="zh-CN" altLang="zh-CN" sz="2600" b="1">
                <a:latin typeface="楷体" panose="02010609060101010101" pitchFamily="49" charset="-122"/>
                <a:ea typeface="楷体" panose="02010609060101010101" pitchFamily="49" charset="-122"/>
              </a:rPr>
              <a:t>同时也让生命得以延续、生生不息。</a:t>
            </a:r>
            <a:r>
              <a:rPr lang="zh-CN" altLang="zh-CN" sz="2600" b="1">
                <a:solidFill>
                  <a:srgbClr val="FF0000"/>
                </a:solidFill>
                <a:latin typeface="楷体" panose="02010609060101010101" pitchFamily="49" charset="-122"/>
                <a:ea typeface="楷体" panose="02010609060101010101" pitchFamily="49" charset="-122"/>
              </a:rPr>
              <a:t>运用比喻的修辞手法</a:t>
            </a:r>
            <a:r>
              <a:rPr lang="zh-CN" altLang="en-US" sz="2600" b="1">
                <a:solidFill>
                  <a:srgbClr val="FF0000"/>
                </a:solidFill>
                <a:latin typeface="楷体" panose="02010609060101010101" pitchFamily="49" charset="-122"/>
                <a:ea typeface="楷体" panose="02010609060101010101" pitchFamily="49" charset="-122"/>
              </a:rPr>
              <a:t>，</a:t>
            </a:r>
            <a:r>
              <a:rPr lang="zh-CN" altLang="zh-CN" sz="2600" b="1">
                <a:solidFill>
                  <a:srgbClr val="FF0000"/>
                </a:solidFill>
                <a:latin typeface="楷体" panose="02010609060101010101" pitchFamily="49" charset="-122"/>
                <a:ea typeface="楷体" panose="02010609060101010101" pitchFamily="49" charset="-122"/>
              </a:rPr>
              <a:t>将生命的消逝与不朽比作花朵的凋谢与永存</a:t>
            </a:r>
            <a:r>
              <a:rPr lang="zh-CN" altLang="en-US" sz="2600" b="1">
                <a:solidFill>
                  <a:srgbClr val="FF0000"/>
                </a:solidFill>
                <a:latin typeface="楷体" panose="02010609060101010101" pitchFamily="49" charset="-122"/>
                <a:ea typeface="楷体" panose="02010609060101010101" pitchFamily="49" charset="-122"/>
              </a:rPr>
              <a:t>，</a:t>
            </a:r>
            <a:r>
              <a:rPr lang="zh-CN" altLang="zh-CN" sz="2600" b="1">
                <a:solidFill>
                  <a:srgbClr val="FF0000"/>
                </a:solidFill>
                <a:latin typeface="楷体" panose="02010609060101010101" pitchFamily="49" charset="-122"/>
                <a:ea typeface="楷体" panose="02010609060101010101" pitchFamily="49" charset="-122"/>
              </a:rPr>
              <a:t>生动形象地表现出生命的价值。</a:t>
            </a:r>
            <a:r>
              <a:rPr lang="zh-CN" altLang="zh-CN" sz="2600" b="1">
                <a:latin typeface="楷体" panose="02010609060101010101" pitchFamily="49" charset="-122"/>
                <a:ea typeface="楷体" panose="02010609060101010101" pitchFamily="49" charset="-122"/>
              </a:rPr>
              <a:t> </a:t>
            </a:r>
            <a:endParaRPr lang="zh-CN" altLang="zh-CN" sz="2600">
              <a:latin typeface="楷体" panose="02010609060101010101" pitchFamily="49" charset="-122"/>
              <a:ea typeface="楷体" panose="02010609060101010101" pitchFamily="49" charset="-122"/>
            </a:endParaRPr>
          </a:p>
        </p:txBody>
      </p:sp>
      <p:grpSp>
        <p:nvGrpSpPr>
          <p:cNvPr id="23556" name="组合 7"/>
          <p:cNvGrpSpPr/>
          <p:nvPr/>
        </p:nvGrpSpPr>
        <p:grpSpPr bwMode="auto">
          <a:xfrm>
            <a:off x="28575" y="-3175"/>
            <a:ext cx="2006600" cy="522288"/>
            <a:chOff x="70" y="-63"/>
            <a:chExt cx="3160" cy="822"/>
          </a:xfrm>
        </p:grpSpPr>
        <p:sp>
          <p:nvSpPr>
            <p:cNvPr id="23557" name="文本框 6"/>
            <p:cNvSpPr txBox="1">
              <a:spLocks noChangeArrowheads="1"/>
            </p:cNvSpPr>
            <p:nvPr/>
          </p:nvSpPr>
          <p:spPr bwMode="auto">
            <a:xfrm>
              <a:off x="678" y="-63"/>
              <a:ext cx="2528" cy="822"/>
            </a:xfrm>
            <a:prstGeom prst="rect">
              <a:avLst/>
            </a:prstGeom>
            <a:noFill/>
            <a:ln w="9525">
              <a:noFill/>
              <a:miter lim="800000"/>
            </a:ln>
          </p:spPr>
          <p:txBody>
            <a:bodyPr wrap="none">
              <a:spAutoFit/>
            </a:bodyPr>
            <a:lstStyle/>
            <a:p>
              <a:r>
                <a:rPr kumimoji="1" lang="zh-CN" altLang="en-US" sz="2800">
                  <a:latin typeface="黑体" panose="02010609060101010101" pitchFamily="49" charset="-122"/>
                  <a:ea typeface="黑体" panose="02010609060101010101" pitchFamily="49" charset="-122"/>
                </a:rPr>
                <a:t>合作探究</a:t>
              </a:r>
            </a:p>
          </p:txBody>
        </p:sp>
        <p:cxnSp>
          <p:nvCxnSpPr>
            <p:cNvPr id="13"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0946"/>
                                        </p:tgtEl>
                                        <p:attrNameLst>
                                          <p:attrName>style.visibility</p:attrName>
                                        </p:attrNameLst>
                                      </p:cBhvr>
                                      <p:to>
                                        <p:strVal val="visible"/>
                                      </p:to>
                                    </p:set>
                                    <p:animEffect transition="in" filter="blinds(horizontal)">
                                      <p:cBhvr>
                                        <p:cTn id="7" dur="500"/>
                                        <p:tgtEl>
                                          <p:spTgt spid="2109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094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Box 5"/>
          <p:cNvSpPr txBox="1">
            <a:spLocks noChangeArrowheads="1"/>
          </p:cNvSpPr>
          <p:nvPr/>
        </p:nvSpPr>
        <p:spPr bwMode="auto">
          <a:xfrm>
            <a:off x="395288" y="1476375"/>
            <a:ext cx="8424862" cy="2032000"/>
          </a:xfrm>
          <a:prstGeom prst="rect">
            <a:avLst/>
          </a:prstGeom>
          <a:noFill/>
          <a:ln w="9525">
            <a:noFill/>
            <a:miter lim="800000"/>
          </a:ln>
        </p:spPr>
        <p:txBody>
          <a:bodyPr>
            <a:spAutoFit/>
          </a:bodyPr>
          <a:lstStyle/>
          <a:p>
            <a:pPr eaLnBrk="0" hangingPunct="0">
              <a:lnSpc>
                <a:spcPct val="150000"/>
              </a:lnSpc>
            </a:pPr>
            <a:r>
              <a:rPr lang="zh-CN" altLang="en-US" sz="2800" b="1">
                <a:latin typeface="楷体" panose="02010609060101010101" pitchFamily="49" charset="-122"/>
                <a:ea typeface="楷体" panose="02010609060101010101" pitchFamily="49" charset="-122"/>
              </a:rPr>
              <a:t>    通过感慨个人生命的短暂，歌颂生命自身的神奇和不朽，表达了作者积极乐观的人生态度和对生命的热爱和赞叹。</a:t>
            </a:r>
          </a:p>
        </p:txBody>
      </p:sp>
      <p:grpSp>
        <p:nvGrpSpPr>
          <p:cNvPr id="24579" name="组合 1"/>
          <p:cNvGrpSpPr/>
          <p:nvPr/>
        </p:nvGrpSpPr>
        <p:grpSpPr bwMode="auto">
          <a:xfrm>
            <a:off x="3700463" y="598488"/>
            <a:ext cx="1743075" cy="644525"/>
            <a:chOff x="3333750" y="598488"/>
            <a:chExt cx="1743075" cy="643766"/>
          </a:xfrm>
        </p:grpSpPr>
        <p:sp>
          <p:nvSpPr>
            <p:cNvPr id="15" name="圆角矩形 14"/>
            <p:cNvSpPr/>
            <p:nvPr/>
          </p:nvSpPr>
          <p:spPr>
            <a:xfrm rot="555800">
              <a:off x="4602162" y="715825"/>
              <a:ext cx="442913" cy="418606"/>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6" name="圆角矩形 15"/>
            <p:cNvSpPr/>
            <p:nvPr/>
          </p:nvSpPr>
          <p:spPr>
            <a:xfrm rot="20470821">
              <a:off x="4197350" y="722167"/>
              <a:ext cx="442912" cy="420192"/>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7" name="圆角矩形 16"/>
            <p:cNvSpPr/>
            <p:nvPr/>
          </p:nvSpPr>
          <p:spPr>
            <a:xfrm rot="319204">
              <a:off x="3778250" y="722167"/>
              <a:ext cx="441325" cy="420192"/>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9" name="圆角矩形 18"/>
            <p:cNvSpPr/>
            <p:nvPr/>
          </p:nvSpPr>
          <p:spPr>
            <a:xfrm rot="21148334">
              <a:off x="3368675" y="730095"/>
              <a:ext cx="441325" cy="420193"/>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4588" name="矩形 1"/>
            <p:cNvSpPr>
              <a:spLocks noChangeArrowheads="1"/>
            </p:cNvSpPr>
            <p:nvPr/>
          </p:nvSpPr>
          <p:spPr bwMode="auto">
            <a:xfrm>
              <a:off x="3333750" y="598488"/>
              <a:ext cx="1743075" cy="643766"/>
            </a:xfrm>
            <a:prstGeom prst="rect">
              <a:avLst/>
            </a:prstGeom>
            <a:noFill/>
            <a:ln w="9525">
              <a:noFill/>
              <a:miter lim="800000"/>
            </a:ln>
          </p:spPr>
          <p:txBody>
            <a:bodyPr>
              <a:spAutoFit/>
            </a:bodyPr>
            <a:lstStyle/>
            <a:p>
              <a:pPr algn="dist" eaLnBrk="0" hangingPunct="0">
                <a:lnSpc>
                  <a:spcPts val="4300"/>
                </a:lnSpc>
              </a:pPr>
              <a:r>
                <a:rPr lang="zh-CN" altLang="en-US" sz="2800" b="1">
                  <a:solidFill>
                    <a:schemeClr val="bg1"/>
                  </a:solidFill>
                  <a:latin typeface="楷体" panose="02010609060101010101" pitchFamily="49" charset="-122"/>
                  <a:ea typeface="楷体" panose="02010609060101010101" pitchFamily="49" charset="-122"/>
                </a:rPr>
                <a:t>概括主题</a:t>
              </a:r>
            </a:p>
          </p:txBody>
        </p:sp>
      </p:grpSp>
      <p:grpSp>
        <p:nvGrpSpPr>
          <p:cNvPr id="24580" name="组合 13"/>
          <p:cNvGrpSpPr/>
          <p:nvPr/>
        </p:nvGrpSpPr>
        <p:grpSpPr bwMode="auto">
          <a:xfrm>
            <a:off x="28575" y="-20638"/>
            <a:ext cx="2006600" cy="522288"/>
            <a:chOff x="70" y="-63"/>
            <a:chExt cx="3160" cy="822"/>
          </a:xfrm>
        </p:grpSpPr>
        <p:sp>
          <p:nvSpPr>
            <p:cNvPr id="24581" name="文本框 6"/>
            <p:cNvSpPr txBox="1">
              <a:spLocks noChangeArrowheads="1"/>
            </p:cNvSpPr>
            <p:nvPr/>
          </p:nvSpPr>
          <p:spPr bwMode="auto">
            <a:xfrm>
              <a:off x="678" y="-63"/>
              <a:ext cx="2528" cy="822"/>
            </a:xfrm>
            <a:prstGeom prst="rect">
              <a:avLst/>
            </a:prstGeom>
            <a:noFill/>
            <a:ln w="9525">
              <a:noFill/>
              <a:miter lim="800000"/>
            </a:ln>
          </p:spPr>
          <p:txBody>
            <a:bodyPr wrap="none">
              <a:spAutoFit/>
            </a:bodyPr>
            <a:lstStyle/>
            <a:p>
              <a:r>
                <a:rPr kumimoji="1" lang="zh-CN" altLang="en-US" sz="2800">
                  <a:latin typeface="黑体" panose="02010609060101010101" pitchFamily="49" charset="-122"/>
                  <a:ea typeface="黑体" panose="02010609060101010101" pitchFamily="49" charset="-122"/>
                </a:rPr>
                <a:t>课堂小结</a:t>
              </a:r>
            </a:p>
          </p:txBody>
        </p:sp>
        <p:cxnSp>
          <p:nvCxnSpPr>
            <p:cNvPr id="27"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8" name="菱形 27"/>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矩形 12"/>
          <p:cNvSpPr>
            <a:spLocks noChangeArrowheads="1"/>
          </p:cNvSpPr>
          <p:nvPr/>
        </p:nvSpPr>
        <p:spPr bwMode="auto">
          <a:xfrm>
            <a:off x="539750" y="1358900"/>
            <a:ext cx="8064500" cy="3195638"/>
          </a:xfrm>
          <a:prstGeom prst="rect">
            <a:avLst/>
          </a:prstGeom>
          <a:noFill/>
          <a:ln w="9525">
            <a:noFill/>
            <a:miter lim="800000"/>
          </a:ln>
        </p:spPr>
        <p:txBody>
          <a:bodyPr>
            <a:spAutoFit/>
          </a:bodyPr>
          <a:lstStyle/>
          <a:p>
            <a:pPr eaLnBrk="0" hangingPunct="0">
              <a:lnSpc>
                <a:spcPct val="120000"/>
              </a:lnSpc>
            </a:pPr>
            <a:r>
              <a:rPr lang="zh-CN" altLang="en-US" sz="2800" b="1">
                <a:latin typeface="楷体" panose="02010609060101010101" pitchFamily="49" charset="-122"/>
                <a:ea typeface="楷体" panose="02010609060101010101" pitchFamily="49" charset="-122"/>
              </a:rPr>
              <a:t>    面对人生</a:t>
            </a:r>
            <a:r>
              <a:rPr lang="en-US" altLang="zh-CN" sz="2800" b="1">
                <a:latin typeface="楷体" panose="02010609060101010101" pitchFamily="49" charset="-122"/>
                <a:ea typeface="楷体" panose="02010609060101010101" pitchFamily="49" charset="-122"/>
              </a:rPr>
              <a:t>,</a:t>
            </a:r>
            <a:r>
              <a:rPr lang="zh-CN" altLang="en-US" sz="2800" b="1">
                <a:latin typeface="楷体" panose="02010609060101010101" pitchFamily="49" charset="-122"/>
                <a:ea typeface="楷体" panose="02010609060101010101" pitchFamily="49" charset="-122"/>
              </a:rPr>
              <a:t>我们应该像一粒种子那样，生根发芽，努力长成一棵参天大树，实现自我价值，也给他人带来阴凉；我们也应该像一簇花朵那样，积蓄力量，绽放美丽，芳香他人，也愉悦自己。我们要树立正确的人生观和价值观，严格要求自己，实现人生价值。</a:t>
            </a:r>
            <a:endParaRPr lang="zh-CN" altLang="zh-CN" sz="2800" b="1">
              <a:latin typeface="楷体" panose="02010609060101010101" pitchFamily="49" charset="-122"/>
              <a:ea typeface="楷体" panose="02010609060101010101" pitchFamily="49" charset="-122"/>
            </a:endParaRPr>
          </a:p>
        </p:txBody>
      </p:sp>
      <p:grpSp>
        <p:nvGrpSpPr>
          <p:cNvPr id="25603" name="组合 13"/>
          <p:cNvGrpSpPr/>
          <p:nvPr/>
        </p:nvGrpSpPr>
        <p:grpSpPr bwMode="auto">
          <a:xfrm>
            <a:off x="28575" y="-20638"/>
            <a:ext cx="2006600" cy="522288"/>
            <a:chOff x="70" y="-63"/>
            <a:chExt cx="3160" cy="822"/>
          </a:xfrm>
        </p:grpSpPr>
        <p:sp>
          <p:nvSpPr>
            <p:cNvPr id="25610" name="文本框 6"/>
            <p:cNvSpPr txBox="1">
              <a:spLocks noChangeArrowheads="1"/>
            </p:cNvSpPr>
            <p:nvPr/>
          </p:nvSpPr>
          <p:spPr bwMode="auto">
            <a:xfrm>
              <a:off x="678" y="-63"/>
              <a:ext cx="2528" cy="822"/>
            </a:xfrm>
            <a:prstGeom prst="rect">
              <a:avLst/>
            </a:prstGeom>
            <a:noFill/>
            <a:ln w="9525">
              <a:noFill/>
              <a:miter lim="800000"/>
            </a:ln>
          </p:spPr>
          <p:txBody>
            <a:bodyPr wrap="none">
              <a:spAutoFit/>
            </a:bodyPr>
            <a:lstStyle/>
            <a:p>
              <a:r>
                <a:rPr kumimoji="1" lang="zh-CN" altLang="en-US" sz="2800">
                  <a:latin typeface="黑体" panose="02010609060101010101" pitchFamily="49" charset="-122"/>
                  <a:ea typeface="黑体" panose="02010609060101010101" pitchFamily="49" charset="-122"/>
                </a:rPr>
                <a:t>课堂小结</a:t>
              </a:r>
            </a:p>
          </p:txBody>
        </p:sp>
        <p:cxnSp>
          <p:nvCxnSpPr>
            <p:cNvPr id="26"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7" name="菱形 26"/>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grpSp>
        <p:nvGrpSpPr>
          <p:cNvPr id="25604" name="组合 1"/>
          <p:cNvGrpSpPr/>
          <p:nvPr/>
        </p:nvGrpSpPr>
        <p:grpSpPr bwMode="auto">
          <a:xfrm>
            <a:off x="3700463" y="598488"/>
            <a:ext cx="1743075" cy="566737"/>
            <a:chOff x="3333750" y="598488"/>
            <a:chExt cx="1743075" cy="565835"/>
          </a:xfrm>
        </p:grpSpPr>
        <p:sp>
          <p:nvSpPr>
            <p:cNvPr id="19" name="圆角矩形 18"/>
            <p:cNvSpPr/>
            <p:nvPr/>
          </p:nvSpPr>
          <p:spPr>
            <a:xfrm rot="555800">
              <a:off x="4602162" y="715776"/>
              <a:ext cx="442913" cy="418433"/>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0" name="圆角矩形 19"/>
            <p:cNvSpPr/>
            <p:nvPr/>
          </p:nvSpPr>
          <p:spPr>
            <a:xfrm rot="20470821">
              <a:off x="4197350" y="722116"/>
              <a:ext cx="442912" cy="42001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1" name="圆角矩形 20"/>
            <p:cNvSpPr/>
            <p:nvPr/>
          </p:nvSpPr>
          <p:spPr>
            <a:xfrm rot="319204">
              <a:off x="3778250" y="722116"/>
              <a:ext cx="441325" cy="42001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2" name="圆角矩形 21"/>
            <p:cNvSpPr/>
            <p:nvPr/>
          </p:nvSpPr>
          <p:spPr>
            <a:xfrm rot="21148334">
              <a:off x="3368675" y="730040"/>
              <a:ext cx="441325" cy="42001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5609" name="矩形 1"/>
            <p:cNvSpPr>
              <a:spLocks noChangeArrowheads="1"/>
            </p:cNvSpPr>
            <p:nvPr/>
          </p:nvSpPr>
          <p:spPr bwMode="auto">
            <a:xfrm>
              <a:off x="3333750" y="598488"/>
              <a:ext cx="1743075" cy="565835"/>
            </a:xfrm>
            <a:prstGeom prst="rect">
              <a:avLst/>
            </a:prstGeom>
            <a:noFill/>
            <a:ln w="9525">
              <a:noFill/>
              <a:miter lim="800000"/>
            </a:ln>
          </p:spPr>
          <p:txBody>
            <a:bodyPr>
              <a:spAutoFit/>
            </a:bodyPr>
            <a:lstStyle/>
            <a:p>
              <a:pPr algn="dist" eaLnBrk="0" hangingPunct="0">
                <a:lnSpc>
                  <a:spcPts val="4300"/>
                </a:lnSpc>
              </a:pPr>
              <a:r>
                <a:rPr lang="zh-CN" altLang="en-US" sz="2800" b="1">
                  <a:solidFill>
                    <a:schemeClr val="bg1"/>
                  </a:solidFill>
                  <a:latin typeface="楷体" panose="02010609060101010101" pitchFamily="49" charset="-122"/>
                  <a:ea typeface="楷体" panose="02010609060101010101" pitchFamily="49" charset="-122"/>
                </a:rPr>
                <a:t>学后感悟</a:t>
              </a:r>
            </a:p>
          </p:txBody>
        </p:sp>
      </p:gr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4"/>
          <p:cNvSpPr txBox="1">
            <a:spLocks noChangeArrowheads="1"/>
          </p:cNvSpPr>
          <p:nvPr/>
        </p:nvSpPr>
        <p:spPr bwMode="auto">
          <a:xfrm>
            <a:off x="232731" y="1707654"/>
            <a:ext cx="8820150" cy="2031325"/>
          </a:xfrm>
          <a:prstGeom prst="rect">
            <a:avLst/>
          </a:prstGeom>
          <a:noFill/>
          <a:ln w="9525">
            <a:noFill/>
            <a:miter lim="800000"/>
          </a:ln>
        </p:spPr>
        <p:txBody>
          <a:bodyPr wrap="square">
            <a:spAutoFit/>
          </a:bodyPr>
          <a:lstStyle/>
          <a:p>
            <a:pPr>
              <a:lnSpc>
                <a:spcPct val="150000"/>
              </a:lnSpc>
            </a:pPr>
            <a:r>
              <a:rPr lang="zh-CN" altLang="en-US" sz="2800" b="1" dirty="0">
                <a:latin typeface="楷体" panose="02010609060101010101" pitchFamily="49" charset="-122"/>
                <a:ea typeface="楷体" panose="02010609060101010101" pitchFamily="49" charset="-122"/>
              </a:rPr>
              <a:t>    本文哲思深邃，鲜明生动，条理清晰，章法井然。在写法上，先谈生命的易逝，欲扬先抑，再谈生命的永久，正面展开。最后联系现实生活，高唱生命的凯歌。</a:t>
            </a:r>
          </a:p>
        </p:txBody>
      </p:sp>
      <p:sp>
        <p:nvSpPr>
          <p:cNvPr id="26627" name="矩形 2"/>
          <p:cNvSpPr>
            <a:spLocks noChangeArrowheads="1"/>
          </p:cNvSpPr>
          <p:nvPr/>
        </p:nvSpPr>
        <p:spPr bwMode="auto">
          <a:xfrm>
            <a:off x="520700" y="771525"/>
            <a:ext cx="4454525" cy="523875"/>
          </a:xfrm>
          <a:prstGeom prst="rect">
            <a:avLst/>
          </a:prstGeom>
          <a:noFill/>
          <a:ln w="9525">
            <a:noFill/>
            <a:miter lim="800000"/>
          </a:ln>
        </p:spPr>
        <p:txBody>
          <a:bodyPr>
            <a:spAutoFit/>
          </a:bodyPr>
          <a:lstStyle/>
          <a:p>
            <a:r>
              <a:rPr lang="zh-CN" altLang="en-US" sz="2800">
                <a:solidFill>
                  <a:srgbClr val="FF0000"/>
                </a:solidFill>
                <a:latin typeface="黑体" panose="02010609060101010101" pitchFamily="49" charset="-122"/>
                <a:ea typeface="黑体" panose="02010609060101010101" pitchFamily="49" charset="-122"/>
              </a:rPr>
              <a:t>哲理的语言，清晰的条理。</a:t>
            </a:r>
          </a:p>
        </p:txBody>
      </p:sp>
      <p:grpSp>
        <p:nvGrpSpPr>
          <p:cNvPr id="26628" name="组合 8"/>
          <p:cNvGrpSpPr/>
          <p:nvPr/>
        </p:nvGrpSpPr>
        <p:grpSpPr bwMode="auto">
          <a:xfrm>
            <a:off x="34925" y="-20638"/>
            <a:ext cx="2008188" cy="523876"/>
            <a:chOff x="70" y="-63"/>
            <a:chExt cx="3161" cy="824"/>
          </a:xfrm>
        </p:grpSpPr>
        <p:sp>
          <p:nvSpPr>
            <p:cNvPr id="26629" name="文本框 6"/>
            <p:cNvSpPr txBox="1">
              <a:spLocks noChangeArrowheads="1"/>
            </p:cNvSpPr>
            <p:nvPr/>
          </p:nvSpPr>
          <p:spPr bwMode="auto">
            <a:xfrm>
              <a:off x="678" y="-63"/>
              <a:ext cx="2553" cy="824"/>
            </a:xfrm>
            <a:prstGeom prst="rect">
              <a:avLst/>
            </a:prstGeom>
            <a:noFill/>
            <a:ln w="9525">
              <a:noFill/>
              <a:miter lim="800000"/>
            </a:ln>
          </p:spPr>
          <p:txBody>
            <a:bodyPr wrap="none">
              <a:spAutoFit/>
            </a:bodyPr>
            <a:lstStyle/>
            <a:p>
              <a:r>
                <a:rPr kumimoji="1" lang="zh-CN" altLang="en-US" sz="2800">
                  <a:latin typeface="黑体" panose="02010609060101010101" pitchFamily="49" charset="-122"/>
                  <a:ea typeface="黑体" panose="02010609060101010101" pitchFamily="49" charset="-122"/>
                </a:rPr>
                <a:t>写作特色</a:t>
              </a:r>
            </a:p>
          </p:txBody>
        </p:sp>
        <p:cxnSp>
          <p:nvCxnSpPr>
            <p:cNvPr id="13"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5" name="菱形 14"/>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Box 6"/>
          <p:cNvSpPr txBox="1">
            <a:spLocks noChangeArrowheads="1"/>
          </p:cNvSpPr>
          <p:nvPr/>
        </p:nvSpPr>
        <p:spPr bwMode="auto">
          <a:xfrm>
            <a:off x="971550" y="1241425"/>
            <a:ext cx="576263" cy="2246313"/>
          </a:xfrm>
          <a:prstGeom prst="rect">
            <a:avLst/>
          </a:prstGeom>
          <a:noFill/>
          <a:ln w="9525">
            <a:noFill/>
            <a:miter lim="800000"/>
          </a:ln>
        </p:spPr>
        <p:txBody>
          <a:bodyPr>
            <a:spAutoFit/>
          </a:bodyPr>
          <a:lstStyle/>
          <a:p>
            <a:r>
              <a:rPr lang="zh-CN" altLang="en-US" sz="2800">
                <a:solidFill>
                  <a:srgbClr val="FF0000"/>
                </a:solidFill>
                <a:latin typeface="黑体" panose="02010609060101010101" pitchFamily="49" charset="-122"/>
                <a:ea typeface="黑体" panose="02010609060101010101" pitchFamily="49" charset="-122"/>
              </a:rPr>
              <a:t>永</a:t>
            </a:r>
            <a:endParaRPr lang="en-US" altLang="zh-CN" sz="2800">
              <a:solidFill>
                <a:srgbClr val="FF0000"/>
              </a:solidFill>
              <a:latin typeface="黑体" panose="02010609060101010101" pitchFamily="49" charset="-122"/>
              <a:ea typeface="黑体" panose="02010609060101010101" pitchFamily="49" charset="-122"/>
            </a:endParaRPr>
          </a:p>
          <a:p>
            <a:r>
              <a:rPr lang="zh-CN" altLang="en-US" sz="2800">
                <a:solidFill>
                  <a:srgbClr val="FF0000"/>
                </a:solidFill>
                <a:latin typeface="黑体" panose="02010609060101010101" pitchFamily="49" charset="-122"/>
                <a:ea typeface="黑体" panose="02010609060101010101" pitchFamily="49" charset="-122"/>
              </a:rPr>
              <a:t>久</a:t>
            </a:r>
            <a:endParaRPr lang="en-US" altLang="zh-CN" sz="2800">
              <a:solidFill>
                <a:srgbClr val="FF0000"/>
              </a:solidFill>
              <a:latin typeface="黑体" panose="02010609060101010101" pitchFamily="49" charset="-122"/>
              <a:ea typeface="黑体" panose="02010609060101010101" pitchFamily="49" charset="-122"/>
            </a:endParaRPr>
          </a:p>
          <a:p>
            <a:r>
              <a:rPr lang="zh-CN" altLang="en-US" sz="2800">
                <a:solidFill>
                  <a:srgbClr val="FF0000"/>
                </a:solidFill>
                <a:latin typeface="黑体" panose="02010609060101010101" pitchFamily="49" charset="-122"/>
                <a:ea typeface="黑体" panose="02010609060101010101" pitchFamily="49" charset="-122"/>
              </a:rPr>
              <a:t>的</a:t>
            </a:r>
            <a:endParaRPr lang="en-US" altLang="zh-CN" sz="2800">
              <a:solidFill>
                <a:srgbClr val="FF0000"/>
              </a:solidFill>
              <a:latin typeface="黑体" panose="02010609060101010101" pitchFamily="49" charset="-122"/>
              <a:ea typeface="黑体" panose="02010609060101010101" pitchFamily="49" charset="-122"/>
            </a:endParaRPr>
          </a:p>
          <a:p>
            <a:r>
              <a:rPr lang="zh-CN" altLang="en-US" sz="2800">
                <a:solidFill>
                  <a:srgbClr val="FF0000"/>
                </a:solidFill>
                <a:latin typeface="黑体" panose="02010609060101010101" pitchFamily="49" charset="-122"/>
                <a:ea typeface="黑体" panose="02010609060101010101" pitchFamily="49" charset="-122"/>
              </a:rPr>
              <a:t>生</a:t>
            </a:r>
            <a:endParaRPr lang="en-US" altLang="zh-CN" sz="2800">
              <a:solidFill>
                <a:srgbClr val="FF0000"/>
              </a:solidFill>
              <a:latin typeface="黑体" panose="02010609060101010101" pitchFamily="49" charset="-122"/>
              <a:ea typeface="黑体" panose="02010609060101010101" pitchFamily="49" charset="-122"/>
            </a:endParaRPr>
          </a:p>
          <a:p>
            <a:r>
              <a:rPr lang="zh-CN" altLang="en-US" sz="2800">
                <a:solidFill>
                  <a:srgbClr val="FF0000"/>
                </a:solidFill>
                <a:latin typeface="黑体" panose="02010609060101010101" pitchFamily="49" charset="-122"/>
                <a:ea typeface="黑体" panose="02010609060101010101" pitchFamily="49" charset="-122"/>
              </a:rPr>
              <a:t>命</a:t>
            </a:r>
          </a:p>
        </p:txBody>
      </p:sp>
      <p:sp>
        <p:nvSpPr>
          <p:cNvPr id="8" name="左大括号 7"/>
          <p:cNvSpPr/>
          <p:nvPr/>
        </p:nvSpPr>
        <p:spPr>
          <a:xfrm>
            <a:off x="1547813" y="1276350"/>
            <a:ext cx="433387" cy="2232025"/>
          </a:xfrm>
          <a:prstGeom prst="leftBrace">
            <a:avLst>
              <a:gd name="adj1" fmla="val 53895"/>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27652" name="TextBox 8"/>
          <p:cNvSpPr txBox="1">
            <a:spLocks noChangeArrowheads="1"/>
          </p:cNvSpPr>
          <p:nvPr/>
        </p:nvSpPr>
        <p:spPr bwMode="auto">
          <a:xfrm>
            <a:off x="2017713" y="3148013"/>
            <a:ext cx="2087562" cy="523875"/>
          </a:xfrm>
          <a:prstGeom prst="rect">
            <a:avLst/>
          </a:prstGeom>
          <a:noFill/>
          <a:ln w="9525">
            <a:noFill/>
            <a:miter lim="800000"/>
          </a:ln>
        </p:spPr>
        <p:txBody>
          <a:bodyPr>
            <a:spAutoFit/>
          </a:bodyPr>
          <a:lstStyle/>
          <a:p>
            <a:r>
              <a:rPr lang="zh-CN" altLang="en-US" sz="2800" b="1">
                <a:solidFill>
                  <a:srgbClr val="0000FF"/>
                </a:solidFill>
                <a:latin typeface="楷体" panose="02010609060101010101" pitchFamily="49" charset="-122"/>
                <a:ea typeface="楷体" panose="02010609060101010101" pitchFamily="49" charset="-122"/>
              </a:rPr>
              <a:t>生命的奇迹</a:t>
            </a:r>
          </a:p>
        </p:txBody>
      </p:sp>
      <p:sp>
        <p:nvSpPr>
          <p:cNvPr id="27653" name="TextBox 9"/>
          <p:cNvSpPr txBox="1">
            <a:spLocks noChangeArrowheads="1"/>
          </p:cNvSpPr>
          <p:nvPr/>
        </p:nvSpPr>
        <p:spPr bwMode="auto">
          <a:xfrm>
            <a:off x="2017713" y="2068513"/>
            <a:ext cx="2592387" cy="522287"/>
          </a:xfrm>
          <a:prstGeom prst="rect">
            <a:avLst/>
          </a:prstGeom>
          <a:noFill/>
          <a:ln w="9525">
            <a:noFill/>
            <a:miter lim="800000"/>
          </a:ln>
        </p:spPr>
        <p:txBody>
          <a:bodyPr>
            <a:spAutoFit/>
          </a:bodyPr>
          <a:lstStyle/>
          <a:p>
            <a:r>
              <a:rPr lang="zh-CN" altLang="en-US" sz="2800" b="1">
                <a:solidFill>
                  <a:srgbClr val="0000FF"/>
                </a:solidFill>
                <a:latin typeface="楷体" panose="02010609060101010101" pitchFamily="49" charset="-122"/>
                <a:ea typeface="楷体" panose="02010609060101010101" pitchFamily="49" charset="-122"/>
              </a:rPr>
              <a:t>生命是永久的</a:t>
            </a:r>
          </a:p>
        </p:txBody>
      </p:sp>
      <p:sp>
        <p:nvSpPr>
          <p:cNvPr id="27654" name="TextBox 10"/>
          <p:cNvSpPr txBox="1">
            <a:spLocks noChangeArrowheads="1"/>
          </p:cNvSpPr>
          <p:nvPr/>
        </p:nvSpPr>
        <p:spPr bwMode="auto">
          <a:xfrm>
            <a:off x="2017713" y="1131888"/>
            <a:ext cx="2376487" cy="522287"/>
          </a:xfrm>
          <a:prstGeom prst="rect">
            <a:avLst/>
          </a:prstGeom>
          <a:noFill/>
          <a:ln w="9525">
            <a:noFill/>
            <a:miter lim="800000"/>
          </a:ln>
        </p:spPr>
        <p:txBody>
          <a:bodyPr>
            <a:spAutoFit/>
          </a:bodyPr>
          <a:lstStyle/>
          <a:p>
            <a:r>
              <a:rPr lang="zh-CN" altLang="en-US" sz="2800" b="1" dirty="0">
                <a:solidFill>
                  <a:srgbClr val="0000FF"/>
                </a:solidFill>
                <a:latin typeface="楷体" panose="02010609060101010101" pitchFamily="49" charset="-122"/>
                <a:ea typeface="楷体" panose="02010609060101010101" pitchFamily="49" charset="-122"/>
              </a:rPr>
              <a:t>生命是有限的</a:t>
            </a:r>
          </a:p>
        </p:txBody>
      </p:sp>
      <p:sp>
        <p:nvSpPr>
          <p:cNvPr id="13" name="左大括号 12"/>
          <p:cNvSpPr/>
          <p:nvPr/>
        </p:nvSpPr>
        <p:spPr>
          <a:xfrm>
            <a:off x="4510088" y="1612900"/>
            <a:ext cx="360362" cy="1577975"/>
          </a:xfrm>
          <a:prstGeom prst="leftBrace">
            <a:avLst>
              <a:gd name="adj1" fmla="val 53895"/>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27656" name="TextBox 10"/>
          <p:cNvSpPr txBox="1">
            <a:spLocks noChangeArrowheads="1"/>
          </p:cNvSpPr>
          <p:nvPr/>
        </p:nvSpPr>
        <p:spPr bwMode="auto">
          <a:xfrm>
            <a:off x="5003800" y="1309688"/>
            <a:ext cx="2376488" cy="522287"/>
          </a:xfrm>
          <a:prstGeom prst="rect">
            <a:avLst/>
          </a:prstGeom>
          <a:noFill/>
          <a:ln w="9525">
            <a:noFill/>
            <a:miter lim="800000"/>
          </a:ln>
        </p:spPr>
        <p:txBody>
          <a:bodyPr>
            <a:spAutoFit/>
          </a:bodyPr>
          <a:lstStyle/>
          <a:p>
            <a:r>
              <a:rPr lang="zh-CN" altLang="en-US" sz="2800" b="1">
                <a:latin typeface="楷体" panose="02010609060101010101" pitchFamily="49" charset="-122"/>
                <a:ea typeface="楷体" panose="02010609060101010101" pitchFamily="49" charset="-122"/>
              </a:rPr>
              <a:t>生命的神奇</a:t>
            </a:r>
          </a:p>
        </p:txBody>
      </p:sp>
      <p:sp>
        <p:nvSpPr>
          <p:cNvPr id="27657" name="TextBox 10"/>
          <p:cNvSpPr txBox="1">
            <a:spLocks noChangeArrowheads="1"/>
          </p:cNvSpPr>
          <p:nvPr/>
        </p:nvSpPr>
        <p:spPr bwMode="auto">
          <a:xfrm>
            <a:off x="5003800" y="2012950"/>
            <a:ext cx="2808288" cy="522288"/>
          </a:xfrm>
          <a:prstGeom prst="rect">
            <a:avLst/>
          </a:prstGeom>
          <a:noFill/>
          <a:ln w="9525">
            <a:noFill/>
            <a:miter lim="800000"/>
          </a:ln>
        </p:spPr>
        <p:txBody>
          <a:bodyPr>
            <a:spAutoFit/>
          </a:bodyPr>
          <a:lstStyle/>
          <a:p>
            <a:r>
              <a:rPr lang="zh-CN" altLang="en-US" sz="2800" b="1">
                <a:latin typeface="楷体" panose="02010609060101010101" pitchFamily="49" charset="-122"/>
                <a:ea typeface="楷体" panose="02010609060101010101" pitchFamily="49" charset="-122"/>
              </a:rPr>
              <a:t>生命本体的流转</a:t>
            </a:r>
          </a:p>
        </p:txBody>
      </p:sp>
      <p:sp>
        <p:nvSpPr>
          <p:cNvPr id="27658" name="TextBox 10"/>
          <p:cNvSpPr txBox="1">
            <a:spLocks noChangeArrowheads="1"/>
          </p:cNvSpPr>
          <p:nvPr/>
        </p:nvSpPr>
        <p:spPr bwMode="auto">
          <a:xfrm>
            <a:off x="5003800" y="2716213"/>
            <a:ext cx="2808288" cy="522287"/>
          </a:xfrm>
          <a:prstGeom prst="rect">
            <a:avLst/>
          </a:prstGeom>
          <a:noFill/>
          <a:ln w="9525">
            <a:noFill/>
            <a:miter lim="800000"/>
          </a:ln>
        </p:spPr>
        <p:txBody>
          <a:bodyPr>
            <a:spAutoFit/>
          </a:bodyPr>
          <a:lstStyle/>
          <a:p>
            <a:r>
              <a:rPr lang="zh-CN" altLang="en-US" sz="2800" b="1">
                <a:latin typeface="楷体" panose="02010609060101010101" pitchFamily="49" charset="-122"/>
                <a:ea typeface="楷体" panose="02010609060101010101" pitchFamily="49" charset="-122"/>
              </a:rPr>
              <a:t>赞美永久的生命</a:t>
            </a:r>
          </a:p>
        </p:txBody>
      </p:sp>
      <p:grpSp>
        <p:nvGrpSpPr>
          <p:cNvPr id="27659" name="组合 35"/>
          <p:cNvGrpSpPr/>
          <p:nvPr/>
        </p:nvGrpSpPr>
        <p:grpSpPr bwMode="auto">
          <a:xfrm>
            <a:off x="44450" y="-20638"/>
            <a:ext cx="2006600" cy="523876"/>
            <a:chOff x="70" y="-63"/>
            <a:chExt cx="3161" cy="824"/>
          </a:xfrm>
        </p:grpSpPr>
        <p:sp>
          <p:nvSpPr>
            <p:cNvPr id="27660" name="文本框 6"/>
            <p:cNvSpPr txBox="1">
              <a:spLocks noChangeArrowheads="1"/>
            </p:cNvSpPr>
            <p:nvPr/>
          </p:nvSpPr>
          <p:spPr bwMode="auto">
            <a:xfrm>
              <a:off x="678" y="-63"/>
              <a:ext cx="2553" cy="824"/>
            </a:xfrm>
            <a:prstGeom prst="rect">
              <a:avLst/>
            </a:prstGeom>
            <a:noFill/>
            <a:ln w="9525">
              <a:noFill/>
              <a:miter lim="800000"/>
            </a:ln>
          </p:spPr>
          <p:txBody>
            <a:bodyPr wrap="none">
              <a:spAutoFit/>
            </a:bodyPr>
            <a:lstStyle/>
            <a:p>
              <a:r>
                <a:rPr kumimoji="1" lang="zh-CN" altLang="en-US" sz="2800">
                  <a:latin typeface="黑体" panose="02010609060101010101" pitchFamily="49" charset="-122"/>
                  <a:ea typeface="黑体" panose="02010609060101010101" pitchFamily="49" charset="-122"/>
                </a:rPr>
                <a:t>板书设计</a:t>
              </a:r>
            </a:p>
          </p:txBody>
        </p:sp>
        <p:cxnSp>
          <p:nvCxnSpPr>
            <p:cNvPr id="18"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9" name="菱形 18"/>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advTm="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8" descr="https://timgsa.baidu.com/timg?image&amp;quality=80&amp;size=b9999_10000&amp;sec=1555563687131&amp;di=b69f0fb6e0278a685686b6566fe3a795&amp;imgtype=0&amp;src=http%3A%2F%2Fb-ssl.duitang.com%2Fuploads%2Fitem%2F201204%2F30%2F20120430173137_EVYWR.thumb.700_0.jpeg"/>
          <p:cNvPicPr>
            <a:picLocks noChangeAspect="1" noChangeArrowheads="1"/>
          </p:cNvPicPr>
          <p:nvPr/>
        </p:nvPicPr>
        <p:blipFill>
          <a:blip r:embed="rId2" cstate="print"/>
          <a:srcRect/>
          <a:stretch>
            <a:fillRect/>
          </a:stretch>
        </p:blipFill>
        <p:spPr bwMode="auto">
          <a:xfrm>
            <a:off x="-3175" y="-1588"/>
            <a:ext cx="9147175" cy="5227638"/>
          </a:xfrm>
          <a:prstGeom prst="rect">
            <a:avLst/>
          </a:prstGeom>
          <a:noFill/>
          <a:ln w="9525">
            <a:noFill/>
            <a:miter lim="800000"/>
            <a:headEnd/>
            <a:tailEnd/>
          </a:ln>
        </p:spPr>
      </p:pic>
      <p:grpSp>
        <p:nvGrpSpPr>
          <p:cNvPr id="28675" name="组合 5"/>
          <p:cNvGrpSpPr/>
          <p:nvPr/>
        </p:nvGrpSpPr>
        <p:grpSpPr bwMode="auto">
          <a:xfrm>
            <a:off x="179388" y="123825"/>
            <a:ext cx="1630362" cy="400050"/>
            <a:chOff x="160049" y="525491"/>
            <a:chExt cx="1629583" cy="400170"/>
          </a:xfrm>
        </p:grpSpPr>
        <p:pic>
          <p:nvPicPr>
            <p:cNvPr id="28679" name="图片 2"/>
            <p:cNvPicPr>
              <a:picLocks noChangeAspect="1"/>
            </p:cNvPicPr>
            <p:nvPr/>
          </p:nvPicPr>
          <p:blipFill>
            <a:blip r:embed="rId3" cstate="print"/>
            <a:srcRect/>
            <a:stretch>
              <a:fillRect/>
            </a:stretch>
          </p:blipFill>
          <p:spPr bwMode="auto">
            <a:xfrm>
              <a:off x="160049" y="536607"/>
              <a:ext cx="1629583" cy="377938"/>
            </a:xfrm>
            <a:prstGeom prst="rect">
              <a:avLst/>
            </a:prstGeom>
            <a:noFill/>
            <a:ln w="9525">
              <a:noFill/>
              <a:miter lim="800000"/>
              <a:headEnd/>
              <a:tailEnd/>
            </a:ln>
          </p:spPr>
        </p:pic>
        <p:sp>
          <p:nvSpPr>
            <p:cNvPr id="28680" name="文本框 11"/>
            <p:cNvSpPr txBox="1">
              <a:spLocks noChangeArrowheads="1"/>
            </p:cNvSpPr>
            <p:nvPr/>
          </p:nvSpPr>
          <p:spPr bwMode="auto">
            <a:xfrm>
              <a:off x="172162" y="525491"/>
              <a:ext cx="1231486" cy="400170"/>
            </a:xfrm>
            <a:prstGeom prst="rect">
              <a:avLst/>
            </a:prstGeom>
            <a:noFill/>
            <a:ln w="9525">
              <a:noFill/>
              <a:miter lim="800000"/>
            </a:ln>
          </p:spPr>
          <p:txBody>
            <a:bodyPr>
              <a:spAutoFit/>
            </a:bodyPr>
            <a:lstStyle/>
            <a:p>
              <a:pPr algn="ctr" eaLnBrk="0" hangingPunct="0"/>
              <a:r>
                <a:rPr lang="zh-CN" altLang="en-US" sz="2000">
                  <a:solidFill>
                    <a:srgbClr val="FFFFFF"/>
                  </a:solidFill>
                  <a:latin typeface="黑体" panose="02010609060101010101" pitchFamily="49" charset="-122"/>
                  <a:ea typeface="黑体" panose="02010609060101010101" pitchFamily="49" charset="-122"/>
                </a:rPr>
                <a:t>第二课时</a:t>
              </a:r>
            </a:p>
          </p:txBody>
        </p:sp>
      </p:grpSp>
      <p:sp>
        <p:nvSpPr>
          <p:cNvPr id="10" name="TextBox 48"/>
          <p:cNvSpPr txBox="1"/>
          <p:nvPr/>
        </p:nvSpPr>
        <p:spPr>
          <a:xfrm>
            <a:off x="2168733" y="1563638"/>
            <a:ext cx="4806534" cy="852805"/>
          </a:xfrm>
          <a:prstGeom prst="rect">
            <a:avLst/>
          </a:prstGeom>
          <a:noFill/>
          <a:ln w="19050">
            <a:solidFill>
              <a:schemeClr val="tx1"/>
            </a:solidFill>
          </a:ln>
          <a:effectLst>
            <a:softEdge rad="31750"/>
          </a:effectLst>
        </p:spPr>
        <p:txBody>
          <a:bodyPr lIns="68580" tIns="34290" rIns="68580" bIns="34290">
            <a:spAutoFit/>
          </a:bodyPr>
          <a:lstStyle/>
          <a:p>
            <a:pPr algn="ctr" eaLnBrk="0" hangingPunct="0">
              <a:buFontTx/>
              <a:buNone/>
            </a:pPr>
            <a:r>
              <a:rPr lang="zh-CN" altLang="en-US" sz="5100" b="1" dirty="0">
                <a:solidFill>
                  <a:srgbClr val="FF0000"/>
                </a:solidFill>
                <a:effectLst>
                  <a:outerShdw blurRad="38100" dist="38100" dir="2700000" algn="tl">
                    <a:srgbClr val="C0C0C0"/>
                  </a:outerShdw>
                </a:effectLst>
                <a:latin typeface="宋体" panose="02010600030101010101" pitchFamily="2" charset="-122"/>
                <a:cs typeface="Kaiti SC"/>
              </a:rPr>
              <a:t>我为什么而活着</a:t>
            </a: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7"/>
          <p:cNvSpPr>
            <a:spLocks noChangeArrowheads="1"/>
          </p:cNvSpPr>
          <p:nvPr/>
        </p:nvSpPr>
        <p:spPr bwMode="auto">
          <a:xfrm>
            <a:off x="2670175" y="1144588"/>
            <a:ext cx="6438900" cy="3417887"/>
          </a:xfrm>
          <a:prstGeom prst="rect">
            <a:avLst/>
          </a:prstGeom>
          <a:noFill/>
          <a:ln w="9525">
            <a:noFill/>
            <a:miter lim="800000"/>
          </a:ln>
        </p:spPr>
        <p:txBody>
          <a:bodyPr anchor="ctr">
            <a:spAutoFit/>
          </a:bodyPr>
          <a:lstStyle/>
          <a:p>
            <a:pPr eaLnBrk="0" hangingPunct="0"/>
            <a:r>
              <a:rPr lang="zh-CN" altLang="en-US" sz="2400" b="1" dirty="0">
                <a:solidFill>
                  <a:srgbClr val="FF0000"/>
                </a:solidFill>
                <a:latin typeface="楷体" panose="02010609060101010101" pitchFamily="49" charset="-122"/>
                <a:ea typeface="楷体" panose="02010609060101010101" pitchFamily="49" charset="-122"/>
              </a:rPr>
              <a:t>罗素</a:t>
            </a:r>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1872—1970</a:t>
            </a:r>
            <a:r>
              <a:rPr lang="zh-CN" altLang="en-US" sz="2400" b="1" dirty="0">
                <a:latin typeface="楷体" panose="02010609060101010101" pitchFamily="49" charset="-122"/>
                <a:ea typeface="楷体" panose="02010609060101010101" pitchFamily="49" charset="-122"/>
              </a:rPr>
              <a:t>）  英国哲学家、数学家、作家。在哲学上，早期为新实在论者，</a:t>
            </a:r>
            <a:r>
              <a:rPr lang="en-US" altLang="zh-CN" sz="2400" b="1" dirty="0">
                <a:latin typeface="楷体" panose="02010609060101010101" pitchFamily="49" charset="-122"/>
                <a:ea typeface="楷体" panose="02010609060101010101" pitchFamily="49" charset="-122"/>
              </a:rPr>
              <a:t>20</a:t>
            </a:r>
            <a:r>
              <a:rPr lang="zh-CN" altLang="en-US" sz="2400" b="1" dirty="0">
                <a:latin typeface="楷体" panose="02010609060101010101" pitchFamily="49" charset="-122"/>
                <a:ea typeface="楷体" panose="02010609060101010101" pitchFamily="49" charset="-122"/>
              </a:rPr>
              <a:t>世纪初其提出逻辑原子主义和中立一元论学说。在数学上，从事过数理逻辑和数学基础的研究。在教育上，主张自由教育，认为教育的基本目的应该是培养“活力、勇气、敏感、智慧”四种品质，更多地发展个人主义。获</a:t>
            </a:r>
            <a:r>
              <a:rPr lang="en-US" altLang="zh-CN" sz="2400" b="1" dirty="0">
                <a:latin typeface="楷体" panose="02010609060101010101" pitchFamily="49" charset="-122"/>
                <a:ea typeface="楷体" panose="02010609060101010101" pitchFamily="49" charset="-122"/>
              </a:rPr>
              <a:t>1950</a:t>
            </a:r>
            <a:r>
              <a:rPr lang="zh-CN" altLang="en-US" sz="2400" b="1" dirty="0">
                <a:latin typeface="楷体" panose="02010609060101010101" pitchFamily="49" charset="-122"/>
                <a:ea typeface="楷体" panose="02010609060101010101" pitchFamily="49" charset="-122"/>
              </a:rPr>
              <a:t>年诺贝尔文学奖，主要著作有</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哲学原理</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哲学问题</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论教育</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物的分析</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等。</a:t>
            </a:r>
            <a:endParaRPr lang="zh-CN" altLang="zh-CN" sz="2400" b="1" dirty="0">
              <a:latin typeface="楷体" panose="02010609060101010101" pitchFamily="49" charset="-122"/>
              <a:ea typeface="楷体" panose="02010609060101010101" pitchFamily="49" charset="-122"/>
            </a:endParaRPr>
          </a:p>
        </p:txBody>
      </p:sp>
      <p:grpSp>
        <p:nvGrpSpPr>
          <p:cNvPr id="29699" name="组合 8"/>
          <p:cNvGrpSpPr/>
          <p:nvPr/>
        </p:nvGrpSpPr>
        <p:grpSpPr bwMode="auto">
          <a:xfrm>
            <a:off x="1588" y="31750"/>
            <a:ext cx="2006600" cy="523875"/>
            <a:chOff x="70" y="-63"/>
            <a:chExt cx="3161" cy="824"/>
          </a:xfrm>
        </p:grpSpPr>
        <p:sp>
          <p:nvSpPr>
            <p:cNvPr id="29707" name="文本框 6"/>
            <p:cNvSpPr txBox="1">
              <a:spLocks noChangeArrowheads="1"/>
            </p:cNvSpPr>
            <p:nvPr/>
          </p:nvSpPr>
          <p:spPr bwMode="auto">
            <a:xfrm>
              <a:off x="678" y="-63"/>
              <a:ext cx="2553" cy="824"/>
            </a:xfrm>
            <a:prstGeom prst="rect">
              <a:avLst/>
            </a:prstGeom>
            <a:noFill/>
            <a:ln w="9525">
              <a:noFill/>
              <a:miter lim="800000"/>
            </a:ln>
          </p:spPr>
          <p:txBody>
            <a:bodyPr wrap="none">
              <a:spAutoFit/>
            </a:bodyPr>
            <a:lstStyle/>
            <a:p>
              <a:r>
                <a:rPr kumimoji="1" lang="zh-CN" altLang="en-US" sz="2800">
                  <a:latin typeface="黑体" panose="02010609060101010101" pitchFamily="49" charset="-122"/>
                  <a:ea typeface="黑体" panose="02010609060101010101" pitchFamily="49" charset="-122"/>
                </a:rPr>
                <a:t>知识备查</a:t>
              </a:r>
            </a:p>
          </p:txBody>
        </p:sp>
        <p:cxnSp>
          <p:nvCxnSpPr>
            <p:cNvPr id="23"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4" name="菱形 23"/>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grpSp>
        <p:nvGrpSpPr>
          <p:cNvPr id="29700" name="组合 1"/>
          <p:cNvGrpSpPr/>
          <p:nvPr/>
        </p:nvGrpSpPr>
        <p:grpSpPr bwMode="auto">
          <a:xfrm>
            <a:off x="3708400" y="420688"/>
            <a:ext cx="1743075" cy="566737"/>
            <a:chOff x="3406775" y="598488"/>
            <a:chExt cx="1743075" cy="566737"/>
          </a:xfrm>
        </p:grpSpPr>
        <p:sp>
          <p:nvSpPr>
            <p:cNvPr id="26" name="圆角矩形 25"/>
            <p:cNvSpPr/>
            <p:nvPr/>
          </p:nvSpPr>
          <p:spPr>
            <a:xfrm rot="555800">
              <a:off x="4675188" y="715963"/>
              <a:ext cx="442912"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7" name="圆角矩形 26"/>
            <p:cNvSpPr/>
            <p:nvPr/>
          </p:nvSpPr>
          <p:spPr>
            <a:xfrm rot="20470821">
              <a:off x="4270375" y="722313"/>
              <a:ext cx="442913"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8" name="圆角矩形 27"/>
            <p:cNvSpPr/>
            <p:nvPr/>
          </p:nvSpPr>
          <p:spPr>
            <a:xfrm rot="319204">
              <a:off x="3851275"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9" name="圆角矩形 28"/>
            <p:cNvSpPr/>
            <p:nvPr/>
          </p:nvSpPr>
          <p:spPr>
            <a:xfrm rot="21148334">
              <a:off x="3441700"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9706" name="矩形 1"/>
            <p:cNvSpPr>
              <a:spLocks noChangeArrowheads="1"/>
            </p:cNvSpPr>
            <p:nvPr/>
          </p:nvSpPr>
          <p:spPr bwMode="auto">
            <a:xfrm>
              <a:off x="3406775" y="598488"/>
              <a:ext cx="1743075" cy="566737"/>
            </a:xfrm>
            <a:prstGeom prst="rect">
              <a:avLst/>
            </a:prstGeom>
            <a:noFill/>
            <a:ln w="9525">
              <a:noFill/>
              <a:miter lim="800000"/>
            </a:ln>
          </p:spPr>
          <p:txBody>
            <a:bodyPr>
              <a:spAutoFit/>
            </a:bodyPr>
            <a:lstStyle/>
            <a:p>
              <a:pPr algn="dist" eaLnBrk="0" hangingPunct="0">
                <a:lnSpc>
                  <a:spcPts val="4300"/>
                </a:lnSpc>
              </a:pPr>
              <a:r>
                <a:rPr lang="zh-CN" altLang="en-US" sz="2800" b="1">
                  <a:solidFill>
                    <a:schemeClr val="bg1"/>
                  </a:solidFill>
                  <a:latin typeface="楷体" panose="02010609060101010101" pitchFamily="49" charset="-122"/>
                  <a:ea typeface="楷体" panose="02010609060101010101" pitchFamily="49" charset="-122"/>
                </a:rPr>
                <a:t>作者简介</a:t>
              </a:r>
            </a:p>
          </p:txBody>
        </p:sp>
      </p:grpSp>
      <p:pic>
        <p:nvPicPr>
          <p:cNvPr id="29701" name="aw+4.jpg" descr="id:2147506431;FounderCES"/>
          <p:cNvPicPr>
            <a:picLocks noChangeAspect="1" noChangeArrowheads="1"/>
          </p:cNvPicPr>
          <p:nvPr/>
        </p:nvPicPr>
        <p:blipFill>
          <a:blip r:embed="rId3" cstate="print"/>
          <a:srcRect/>
          <a:stretch>
            <a:fillRect/>
          </a:stretch>
        </p:blipFill>
        <p:spPr bwMode="auto">
          <a:xfrm>
            <a:off x="425450" y="1493838"/>
            <a:ext cx="1985963" cy="23018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3143250" y="1347788"/>
            <a:ext cx="5749925" cy="2892425"/>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buFontTx/>
              <a:buNone/>
              <a:defRPr/>
            </a:pPr>
            <a:r>
              <a:rPr lang="en-US" altLang="zh-CN" sz="2600" b="1" dirty="0">
                <a:latin typeface="楷体" panose="02010609060101010101" pitchFamily="49" charset="-122"/>
                <a:ea typeface="楷体" panose="02010609060101010101" pitchFamily="49" charset="-122"/>
                <a:sym typeface="+mn-ea"/>
              </a:rPr>
              <a:t>    《</a:t>
            </a:r>
            <a:r>
              <a:rPr lang="zh-CN" altLang="en-US" sz="2600" b="1" dirty="0">
                <a:latin typeface="楷体" panose="02010609060101010101" pitchFamily="49" charset="-122"/>
                <a:ea typeface="楷体" panose="02010609060101010101" pitchFamily="49" charset="-122"/>
                <a:sym typeface="+mn-ea"/>
              </a:rPr>
              <a:t>我为什么而活着</a:t>
            </a:r>
            <a:r>
              <a:rPr lang="en-US" altLang="zh-CN" sz="2600" b="1" dirty="0">
                <a:latin typeface="楷体" panose="02010609060101010101" pitchFamily="49" charset="-122"/>
                <a:ea typeface="楷体" panose="02010609060101010101" pitchFamily="49" charset="-122"/>
                <a:sym typeface="+mn-ea"/>
              </a:rPr>
              <a:t>》</a:t>
            </a:r>
            <a:r>
              <a:rPr lang="zh-CN" altLang="en-US" sz="2600" b="1" dirty="0">
                <a:latin typeface="楷体" panose="02010609060101010101" pitchFamily="49" charset="-122"/>
                <a:ea typeface="楷体" panose="02010609060101010101" pitchFamily="49" charset="-122"/>
                <a:sym typeface="+mn-ea"/>
              </a:rPr>
              <a:t>：选自</a:t>
            </a:r>
            <a:r>
              <a:rPr lang="en-US" altLang="zh-CN" sz="2600" b="1" dirty="0">
                <a:latin typeface="楷体" panose="02010609060101010101" pitchFamily="49" charset="-122"/>
                <a:ea typeface="楷体" panose="02010609060101010101" pitchFamily="49" charset="-122"/>
                <a:sym typeface="+mn-ea"/>
              </a:rPr>
              <a:t>《</a:t>
            </a:r>
            <a:r>
              <a:rPr lang="zh-CN" altLang="en-US" sz="2600" b="1" dirty="0">
                <a:latin typeface="楷体" panose="02010609060101010101" pitchFamily="49" charset="-122"/>
                <a:ea typeface="楷体" panose="02010609060101010101" pitchFamily="49" charset="-122"/>
                <a:sym typeface="+mn-ea"/>
              </a:rPr>
              <a:t>罗素自传</a:t>
            </a:r>
            <a:r>
              <a:rPr lang="en-US" altLang="zh-CN" sz="2600" b="1" dirty="0">
                <a:latin typeface="楷体" panose="02010609060101010101" pitchFamily="49" charset="-122"/>
                <a:ea typeface="楷体" panose="02010609060101010101" pitchFamily="49" charset="-122"/>
                <a:sym typeface="+mn-ea"/>
              </a:rPr>
              <a:t>》</a:t>
            </a:r>
            <a:r>
              <a:rPr lang="zh-CN" altLang="en-US" sz="2600" b="1" dirty="0">
                <a:latin typeface="楷体" panose="02010609060101010101" pitchFamily="49" charset="-122"/>
                <a:ea typeface="楷体" panose="02010609060101010101" pitchFamily="49" charset="-122"/>
                <a:sym typeface="+mn-ea"/>
              </a:rPr>
              <a:t>第一卷（商务印书馆</a:t>
            </a:r>
            <a:r>
              <a:rPr lang="en-US" altLang="zh-CN" sz="2600" b="1" dirty="0">
                <a:latin typeface="楷体" panose="02010609060101010101" pitchFamily="49" charset="-122"/>
                <a:ea typeface="楷体" panose="02010609060101010101" pitchFamily="49" charset="-122"/>
                <a:sym typeface="+mn-ea"/>
              </a:rPr>
              <a:t>2015</a:t>
            </a:r>
            <a:r>
              <a:rPr lang="zh-CN" altLang="en-US" sz="2600" b="1" dirty="0">
                <a:latin typeface="楷体" panose="02010609060101010101" pitchFamily="49" charset="-122"/>
                <a:ea typeface="楷体" panose="02010609060101010101" pitchFamily="49" charset="-122"/>
                <a:sym typeface="+mn-ea"/>
              </a:rPr>
              <a:t>年版）。胡作玄、赵慧琪译。有改动。本文是</a:t>
            </a:r>
            <a:r>
              <a:rPr lang="en-US" altLang="zh-CN" sz="2600" b="1" dirty="0">
                <a:latin typeface="楷体" panose="02010609060101010101" pitchFamily="49" charset="-122"/>
                <a:ea typeface="楷体" panose="02010609060101010101" pitchFamily="49" charset="-122"/>
                <a:sym typeface="+mn-ea"/>
              </a:rPr>
              <a:t>《</a:t>
            </a:r>
            <a:r>
              <a:rPr lang="zh-CN" altLang="en-US" sz="2600" b="1" dirty="0">
                <a:latin typeface="楷体" panose="02010609060101010101" pitchFamily="49" charset="-122"/>
                <a:ea typeface="楷体" panose="02010609060101010101" pitchFamily="49" charset="-122"/>
                <a:sym typeface="+mn-ea"/>
              </a:rPr>
              <a:t>罗素自传</a:t>
            </a:r>
            <a:r>
              <a:rPr lang="en-US" altLang="zh-CN" sz="2600" b="1" dirty="0">
                <a:latin typeface="楷体" panose="02010609060101010101" pitchFamily="49" charset="-122"/>
                <a:ea typeface="楷体" panose="02010609060101010101" pitchFamily="49" charset="-122"/>
                <a:sym typeface="+mn-ea"/>
              </a:rPr>
              <a:t>》</a:t>
            </a:r>
            <a:r>
              <a:rPr lang="zh-CN" altLang="en-US" sz="2600" b="1" dirty="0">
                <a:latin typeface="楷体" panose="02010609060101010101" pitchFamily="49" charset="-122"/>
                <a:ea typeface="楷体" panose="02010609060101010101" pitchFamily="49" charset="-122"/>
                <a:sym typeface="+mn-ea"/>
              </a:rPr>
              <a:t>的序言，从中可看出罗素思想的全部内涵，也可以看作罗素生活的宣言书，这也是古今中外许多伟大人物共同的人生准则。</a:t>
            </a:r>
            <a:endParaRPr lang="zh-CN" altLang="zh-CN" sz="2600" dirty="0">
              <a:latin typeface="楷体" panose="02010609060101010101" pitchFamily="49" charset="-122"/>
              <a:ea typeface="楷体" panose="02010609060101010101" pitchFamily="49" charset="-122"/>
              <a:sym typeface="+mn-ea"/>
            </a:endParaRPr>
          </a:p>
        </p:txBody>
      </p:sp>
      <p:pic>
        <p:nvPicPr>
          <p:cNvPr id="30723" name="图片 18" descr="07e4ecafa51849d694fafa38dc15215a.jpeg"/>
          <p:cNvPicPr>
            <a:picLocks noChangeAspect="1" noChangeArrowheads="1"/>
          </p:cNvPicPr>
          <p:nvPr/>
        </p:nvPicPr>
        <p:blipFill>
          <a:blip r:embed="rId2" cstate="print"/>
          <a:srcRect/>
          <a:stretch>
            <a:fillRect/>
          </a:stretch>
        </p:blipFill>
        <p:spPr bwMode="auto">
          <a:xfrm>
            <a:off x="250825" y="1385888"/>
            <a:ext cx="2700338" cy="2808287"/>
          </a:xfrm>
          <a:prstGeom prst="rect">
            <a:avLst/>
          </a:prstGeom>
          <a:noFill/>
          <a:ln w="9525">
            <a:noFill/>
            <a:miter lim="800000"/>
            <a:headEnd/>
            <a:tailEnd/>
          </a:ln>
        </p:spPr>
      </p:pic>
      <p:grpSp>
        <p:nvGrpSpPr>
          <p:cNvPr id="30724" name="组合 1"/>
          <p:cNvGrpSpPr/>
          <p:nvPr/>
        </p:nvGrpSpPr>
        <p:grpSpPr bwMode="auto">
          <a:xfrm>
            <a:off x="3700463" y="411163"/>
            <a:ext cx="1743075" cy="566737"/>
            <a:chOff x="3333750" y="598488"/>
            <a:chExt cx="1743075" cy="566502"/>
          </a:xfrm>
        </p:grpSpPr>
        <p:sp>
          <p:nvSpPr>
            <p:cNvPr id="20" name="圆角矩形 19"/>
            <p:cNvSpPr/>
            <p:nvPr/>
          </p:nvSpPr>
          <p:spPr>
            <a:xfrm rot="555800">
              <a:off x="4602162" y="715914"/>
              <a:ext cx="442913" cy="418926"/>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1" name="圆角矩形 20"/>
            <p:cNvSpPr/>
            <p:nvPr/>
          </p:nvSpPr>
          <p:spPr>
            <a:xfrm rot="20470821">
              <a:off x="4197350" y="722262"/>
              <a:ext cx="442912" cy="420513"/>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2" name="圆角矩形 21"/>
            <p:cNvSpPr/>
            <p:nvPr/>
          </p:nvSpPr>
          <p:spPr>
            <a:xfrm rot="319204">
              <a:off x="3778250" y="722262"/>
              <a:ext cx="441325" cy="420513"/>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3" name="圆角矩形 22"/>
            <p:cNvSpPr/>
            <p:nvPr/>
          </p:nvSpPr>
          <p:spPr>
            <a:xfrm rot="21148334">
              <a:off x="3368675" y="730195"/>
              <a:ext cx="441325" cy="420514"/>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30733" name="矩形 1"/>
            <p:cNvSpPr>
              <a:spLocks noChangeArrowheads="1"/>
            </p:cNvSpPr>
            <p:nvPr/>
          </p:nvSpPr>
          <p:spPr bwMode="auto">
            <a:xfrm>
              <a:off x="3333750" y="598488"/>
              <a:ext cx="1743075" cy="566502"/>
            </a:xfrm>
            <a:prstGeom prst="rect">
              <a:avLst/>
            </a:prstGeom>
            <a:noFill/>
            <a:ln w="9525">
              <a:noFill/>
              <a:miter lim="800000"/>
            </a:ln>
          </p:spPr>
          <p:txBody>
            <a:bodyPr>
              <a:spAutoFit/>
            </a:bodyPr>
            <a:lstStyle/>
            <a:p>
              <a:pPr algn="dist" eaLnBrk="0" hangingPunct="0">
                <a:lnSpc>
                  <a:spcPts val="4300"/>
                </a:lnSpc>
              </a:pPr>
              <a:r>
                <a:rPr lang="zh-CN" altLang="en-US" sz="2800" b="1">
                  <a:solidFill>
                    <a:schemeClr val="bg1"/>
                  </a:solidFill>
                  <a:latin typeface="楷体" panose="02010609060101010101" pitchFamily="49" charset="-122"/>
                  <a:ea typeface="楷体" panose="02010609060101010101" pitchFamily="49" charset="-122"/>
                </a:rPr>
                <a:t>写作背景</a:t>
              </a:r>
            </a:p>
          </p:txBody>
        </p:sp>
      </p:grpSp>
      <p:grpSp>
        <p:nvGrpSpPr>
          <p:cNvPr id="30725" name="组合 8"/>
          <p:cNvGrpSpPr/>
          <p:nvPr/>
        </p:nvGrpSpPr>
        <p:grpSpPr bwMode="auto">
          <a:xfrm>
            <a:off x="1588" y="31750"/>
            <a:ext cx="2006600" cy="523875"/>
            <a:chOff x="70" y="-63"/>
            <a:chExt cx="3161" cy="824"/>
          </a:xfrm>
        </p:grpSpPr>
        <p:sp>
          <p:nvSpPr>
            <p:cNvPr id="30726" name="文本框 6"/>
            <p:cNvSpPr txBox="1">
              <a:spLocks noChangeArrowheads="1"/>
            </p:cNvSpPr>
            <p:nvPr/>
          </p:nvSpPr>
          <p:spPr bwMode="auto">
            <a:xfrm>
              <a:off x="678" y="-63"/>
              <a:ext cx="2553" cy="824"/>
            </a:xfrm>
            <a:prstGeom prst="rect">
              <a:avLst/>
            </a:prstGeom>
            <a:noFill/>
            <a:ln w="9525">
              <a:noFill/>
              <a:miter lim="800000"/>
            </a:ln>
          </p:spPr>
          <p:txBody>
            <a:bodyPr wrap="none">
              <a:spAutoFit/>
            </a:bodyPr>
            <a:lstStyle/>
            <a:p>
              <a:r>
                <a:rPr kumimoji="1" lang="zh-CN" altLang="en-US" sz="2800">
                  <a:latin typeface="黑体" panose="02010609060101010101" pitchFamily="49" charset="-122"/>
                  <a:ea typeface="黑体" panose="02010609060101010101" pitchFamily="49" charset="-122"/>
                </a:rPr>
                <a:t>知识备查</a:t>
              </a:r>
            </a:p>
          </p:txBody>
        </p:sp>
        <p:cxnSp>
          <p:nvCxnSpPr>
            <p:cNvPr id="27"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8" name="菱形 27"/>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Box 1"/>
          <p:cNvSpPr txBox="1">
            <a:spLocks noChangeArrowheads="1"/>
          </p:cNvSpPr>
          <p:nvPr/>
        </p:nvSpPr>
        <p:spPr bwMode="auto">
          <a:xfrm>
            <a:off x="1619250" y="1203325"/>
            <a:ext cx="5905500" cy="523875"/>
          </a:xfrm>
          <a:prstGeom prst="rect">
            <a:avLst/>
          </a:prstGeom>
          <a:noFill/>
          <a:ln w="9525">
            <a:noFill/>
            <a:miter lim="800000"/>
          </a:ln>
        </p:spPr>
        <p:txBody>
          <a:bodyPr>
            <a:spAutoFit/>
          </a:bodyPr>
          <a:lstStyle/>
          <a:p>
            <a:r>
              <a:rPr lang="zh-CN" altLang="en-US" sz="2800" b="1">
                <a:latin typeface="宋体" panose="02010600030101010101" pitchFamily="2" charset="-122"/>
              </a:rPr>
              <a:t>朗读课文，说说作者为什么而活着。</a:t>
            </a:r>
          </a:p>
        </p:txBody>
      </p:sp>
      <p:sp>
        <p:nvSpPr>
          <p:cNvPr id="3" name="TextBox 2"/>
          <p:cNvSpPr txBox="1">
            <a:spLocks noChangeArrowheads="1"/>
          </p:cNvSpPr>
          <p:nvPr/>
        </p:nvSpPr>
        <p:spPr bwMode="auto">
          <a:xfrm>
            <a:off x="1187450" y="2590800"/>
            <a:ext cx="1008063" cy="584200"/>
          </a:xfrm>
          <a:prstGeom prst="rect">
            <a:avLst/>
          </a:prstGeom>
          <a:solidFill>
            <a:schemeClr val="accent2">
              <a:lumMod val="40000"/>
              <a:lumOff val="60000"/>
            </a:schemeClr>
          </a:solid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3200" b="1" dirty="0">
                <a:latin typeface="楷体" panose="02010609060101010101" pitchFamily="49" charset="-122"/>
                <a:ea typeface="楷体" panose="02010609060101010101" pitchFamily="49" charset="-122"/>
              </a:rPr>
              <a:t>爱情</a:t>
            </a:r>
          </a:p>
        </p:txBody>
      </p:sp>
      <p:sp>
        <p:nvSpPr>
          <p:cNvPr id="4" name="TextBox 3"/>
          <p:cNvSpPr txBox="1">
            <a:spLocks noChangeArrowheads="1"/>
          </p:cNvSpPr>
          <p:nvPr/>
        </p:nvSpPr>
        <p:spPr bwMode="auto">
          <a:xfrm>
            <a:off x="3563938" y="2590800"/>
            <a:ext cx="1081087" cy="584200"/>
          </a:xfrm>
          <a:prstGeom prst="rect">
            <a:avLst/>
          </a:prstGeom>
          <a:solidFill>
            <a:schemeClr val="accent5">
              <a:lumMod val="20000"/>
              <a:lumOff val="80000"/>
            </a:schemeClr>
          </a:solid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3200" b="1" dirty="0">
                <a:latin typeface="楷体" panose="02010609060101010101" pitchFamily="49" charset="-122"/>
                <a:ea typeface="楷体" panose="02010609060101010101" pitchFamily="49" charset="-122"/>
              </a:rPr>
              <a:t>知识</a:t>
            </a:r>
          </a:p>
        </p:txBody>
      </p:sp>
      <p:sp>
        <p:nvSpPr>
          <p:cNvPr id="5" name="TextBox 4"/>
          <p:cNvSpPr txBox="1">
            <a:spLocks noChangeArrowheads="1"/>
          </p:cNvSpPr>
          <p:nvPr/>
        </p:nvSpPr>
        <p:spPr bwMode="auto">
          <a:xfrm>
            <a:off x="6013450" y="2590800"/>
            <a:ext cx="1511300" cy="584200"/>
          </a:xfrm>
          <a:prstGeom prst="rect">
            <a:avLst/>
          </a:prstGeom>
          <a:solidFill>
            <a:schemeClr val="accent6">
              <a:lumMod val="20000"/>
              <a:lumOff val="80000"/>
            </a:schemeClr>
          </a:solid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3200" b="1" dirty="0">
                <a:latin typeface="楷体" panose="02010609060101010101" pitchFamily="49" charset="-122"/>
                <a:ea typeface="楷体" panose="02010609060101010101" pitchFamily="49" charset="-122"/>
              </a:rPr>
              <a:t>同情心</a:t>
            </a:r>
          </a:p>
        </p:txBody>
      </p:sp>
      <p:grpSp>
        <p:nvGrpSpPr>
          <p:cNvPr id="31750" name="组合 8"/>
          <p:cNvGrpSpPr/>
          <p:nvPr/>
        </p:nvGrpSpPr>
        <p:grpSpPr bwMode="auto">
          <a:xfrm>
            <a:off x="0" y="-20638"/>
            <a:ext cx="2006600" cy="523876"/>
            <a:chOff x="70" y="-63"/>
            <a:chExt cx="3161" cy="824"/>
          </a:xfrm>
        </p:grpSpPr>
        <p:sp>
          <p:nvSpPr>
            <p:cNvPr id="31751" name="文本框 6"/>
            <p:cNvSpPr txBox="1">
              <a:spLocks noChangeArrowheads="1"/>
            </p:cNvSpPr>
            <p:nvPr/>
          </p:nvSpPr>
          <p:spPr bwMode="auto">
            <a:xfrm>
              <a:off x="678" y="-63"/>
              <a:ext cx="2553" cy="824"/>
            </a:xfrm>
            <a:prstGeom prst="rect">
              <a:avLst/>
            </a:prstGeom>
            <a:noFill/>
            <a:ln w="9525">
              <a:noFill/>
              <a:miter lim="800000"/>
            </a:ln>
          </p:spPr>
          <p:txBody>
            <a:bodyPr wrap="none">
              <a:spAutoFit/>
            </a:bodyPr>
            <a:lstStyle/>
            <a:p>
              <a:r>
                <a:rPr kumimoji="1" lang="zh-CN" altLang="en-US" sz="2800">
                  <a:latin typeface="黑体" panose="02010609060101010101" pitchFamily="49" charset="-122"/>
                  <a:ea typeface="黑体" panose="02010609060101010101" pitchFamily="49" charset="-122"/>
                </a:rPr>
                <a:t>整体感知</a:t>
              </a:r>
            </a:p>
          </p:txBody>
        </p:sp>
        <p:cxnSp>
          <p:nvCxnSpPr>
            <p:cNvPr id="13"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Tree>
  </p:cSld>
  <p:clrMapOvr>
    <a:masterClrMapping/>
  </p:clrMapOvr>
  <p:transition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Box 4"/>
          <p:cNvSpPr txBox="1">
            <a:spLocks noChangeArrowheads="1"/>
          </p:cNvSpPr>
          <p:nvPr/>
        </p:nvSpPr>
        <p:spPr bwMode="auto">
          <a:xfrm>
            <a:off x="358775" y="1276350"/>
            <a:ext cx="8426450" cy="3452813"/>
          </a:xfrm>
          <a:prstGeom prst="rect">
            <a:avLst/>
          </a:prstGeom>
          <a:noFill/>
          <a:ln w="9525">
            <a:noFill/>
            <a:miter lim="800000"/>
          </a:ln>
        </p:spPr>
        <p:txBody>
          <a:bodyPr>
            <a:spAutoFit/>
          </a:bodyPr>
          <a:lstStyle/>
          <a:p>
            <a:pPr eaLnBrk="0" hangingPunct="0">
              <a:lnSpc>
                <a:spcPct val="130000"/>
              </a:lnSpc>
            </a:pPr>
            <a:r>
              <a:rPr lang="en-US" altLang="zh-CN" sz="2800" b="1">
                <a:latin typeface="楷体" panose="02010609060101010101" pitchFamily="49" charset="-122"/>
                <a:ea typeface="楷体" panose="02010609060101010101" pitchFamily="49" charset="-122"/>
              </a:rPr>
              <a:t>1.</a:t>
            </a:r>
            <a:r>
              <a:rPr lang="zh-CN" altLang="zh-CN" sz="2800" b="1">
                <a:latin typeface="楷体" panose="02010609060101010101" pitchFamily="49" charset="-122"/>
                <a:ea typeface="楷体" panose="02010609060101010101" pitchFamily="49" charset="-122"/>
              </a:rPr>
              <a:t>通读课文</a:t>
            </a:r>
            <a:r>
              <a:rPr lang="zh-CN" altLang="en-US" sz="2800" b="1">
                <a:latin typeface="楷体" panose="02010609060101010101" pitchFamily="49" charset="-122"/>
                <a:ea typeface="楷体" panose="02010609060101010101" pitchFamily="49" charset="-122"/>
              </a:rPr>
              <a:t>，</a:t>
            </a:r>
            <a:r>
              <a:rPr lang="zh-CN" altLang="zh-CN" sz="2800" b="1">
                <a:latin typeface="楷体" panose="02010609060101010101" pitchFamily="49" charset="-122"/>
                <a:ea typeface="楷体" panose="02010609060101010101" pitchFamily="49" charset="-122"/>
              </a:rPr>
              <a:t>概括作者的观点</a:t>
            </a:r>
            <a:r>
              <a:rPr lang="zh-CN" altLang="en-US" sz="2800" b="1">
                <a:latin typeface="楷体" panose="02010609060101010101" pitchFamily="49" charset="-122"/>
                <a:ea typeface="楷体" panose="02010609060101010101" pitchFamily="49" charset="-122"/>
              </a:rPr>
              <a:t>，</a:t>
            </a:r>
            <a:r>
              <a:rPr lang="zh-CN" altLang="zh-CN" sz="2800" b="1">
                <a:latin typeface="楷体" panose="02010609060101010101" pitchFamily="49" charset="-122"/>
                <a:ea typeface="楷体" panose="02010609060101010101" pitchFamily="49" charset="-122"/>
              </a:rPr>
              <a:t>领会其中包含的人生哲理。</a:t>
            </a:r>
            <a:r>
              <a:rPr lang="zh-CN" altLang="en-US" sz="2800" b="1">
                <a:solidFill>
                  <a:srgbClr val="FF0000"/>
                </a:solidFill>
                <a:latin typeface="楷体" panose="02010609060101010101" pitchFamily="49" charset="-122"/>
                <a:ea typeface="楷体" panose="02010609060101010101" pitchFamily="49" charset="-122"/>
              </a:rPr>
              <a:t>（</a:t>
            </a:r>
            <a:r>
              <a:rPr lang="zh-CN" altLang="zh-CN" sz="2800" b="1">
                <a:solidFill>
                  <a:srgbClr val="FF0000"/>
                </a:solidFill>
                <a:latin typeface="楷体" panose="02010609060101010101" pitchFamily="49" charset="-122"/>
                <a:ea typeface="楷体" panose="02010609060101010101" pitchFamily="49" charset="-122"/>
              </a:rPr>
              <a:t>重点</a:t>
            </a:r>
            <a:r>
              <a:rPr lang="zh-CN" altLang="en-US" sz="2800" b="1">
                <a:solidFill>
                  <a:srgbClr val="FF0000"/>
                </a:solidFill>
                <a:latin typeface="楷体" panose="02010609060101010101" pitchFamily="49" charset="-122"/>
                <a:ea typeface="楷体" panose="02010609060101010101" pitchFamily="49" charset="-122"/>
              </a:rPr>
              <a:t>）</a:t>
            </a:r>
            <a:endParaRPr lang="zh-CN" altLang="zh-CN" sz="2800" b="1">
              <a:solidFill>
                <a:srgbClr val="FF0000"/>
              </a:solidFill>
              <a:latin typeface="楷体" panose="02010609060101010101" pitchFamily="49" charset="-122"/>
              <a:ea typeface="楷体" panose="02010609060101010101" pitchFamily="49" charset="-122"/>
            </a:endParaRPr>
          </a:p>
          <a:p>
            <a:pPr eaLnBrk="0" hangingPunct="0">
              <a:lnSpc>
                <a:spcPct val="130000"/>
              </a:lnSpc>
            </a:pPr>
            <a:r>
              <a:rPr lang="en-US" altLang="zh-CN" sz="2800" b="1">
                <a:latin typeface="楷体" panose="02010609060101010101" pitchFamily="49" charset="-122"/>
                <a:ea typeface="楷体" panose="02010609060101010101" pitchFamily="49" charset="-122"/>
              </a:rPr>
              <a:t>2.</a:t>
            </a:r>
            <a:r>
              <a:rPr lang="zh-CN" altLang="zh-CN" sz="2800" b="1">
                <a:latin typeface="楷体" panose="02010609060101010101" pitchFamily="49" charset="-122"/>
                <a:ea typeface="楷体" panose="02010609060101010101" pitchFamily="49" charset="-122"/>
              </a:rPr>
              <a:t>理解课文内容</a:t>
            </a:r>
            <a:r>
              <a:rPr lang="zh-CN" altLang="en-US" sz="2800" b="1">
                <a:latin typeface="楷体" panose="02010609060101010101" pitchFamily="49" charset="-122"/>
                <a:ea typeface="楷体" panose="02010609060101010101" pitchFamily="49" charset="-122"/>
              </a:rPr>
              <a:t>，</a:t>
            </a:r>
            <a:r>
              <a:rPr lang="zh-CN" altLang="zh-CN" sz="2800" b="1">
                <a:latin typeface="楷体" panose="02010609060101010101" pitchFamily="49" charset="-122"/>
                <a:ea typeface="楷体" panose="02010609060101010101" pitchFamily="49" charset="-122"/>
              </a:rPr>
              <a:t>分析文章的论证层次</a:t>
            </a:r>
            <a:r>
              <a:rPr lang="zh-CN" altLang="en-US" sz="2800" b="1">
                <a:latin typeface="楷体" panose="02010609060101010101" pitchFamily="49" charset="-122"/>
                <a:ea typeface="楷体" panose="02010609060101010101" pitchFamily="49" charset="-122"/>
              </a:rPr>
              <a:t>，</a:t>
            </a:r>
            <a:r>
              <a:rPr lang="zh-CN" altLang="zh-CN" sz="2800" b="1">
                <a:latin typeface="楷体" panose="02010609060101010101" pitchFamily="49" charset="-122"/>
                <a:ea typeface="楷体" panose="02010609060101010101" pitchFamily="49" charset="-122"/>
              </a:rPr>
              <a:t>品味文章的语言。</a:t>
            </a:r>
            <a:r>
              <a:rPr lang="zh-CN" altLang="en-US" sz="2800" b="1">
                <a:solidFill>
                  <a:srgbClr val="FF0000"/>
                </a:solidFill>
                <a:latin typeface="楷体" panose="02010609060101010101" pitchFamily="49" charset="-122"/>
                <a:ea typeface="楷体" panose="02010609060101010101" pitchFamily="49" charset="-122"/>
              </a:rPr>
              <a:t>（</a:t>
            </a:r>
            <a:r>
              <a:rPr lang="zh-CN" altLang="zh-CN" sz="2800" b="1">
                <a:solidFill>
                  <a:srgbClr val="FF0000"/>
                </a:solidFill>
                <a:latin typeface="楷体" panose="02010609060101010101" pitchFamily="49" charset="-122"/>
                <a:ea typeface="楷体" panose="02010609060101010101" pitchFamily="49" charset="-122"/>
              </a:rPr>
              <a:t>难点</a:t>
            </a:r>
            <a:r>
              <a:rPr lang="zh-CN" altLang="en-US" sz="2800" b="1">
                <a:solidFill>
                  <a:srgbClr val="FF0000"/>
                </a:solidFill>
                <a:latin typeface="楷体" panose="02010609060101010101" pitchFamily="49" charset="-122"/>
                <a:ea typeface="楷体" panose="02010609060101010101" pitchFamily="49" charset="-122"/>
              </a:rPr>
              <a:t>）</a:t>
            </a:r>
            <a:endParaRPr lang="en-US" altLang="zh-CN" sz="2800" b="1">
              <a:solidFill>
                <a:srgbClr val="FF0000"/>
              </a:solidFill>
              <a:latin typeface="楷体" panose="02010609060101010101" pitchFamily="49" charset="-122"/>
              <a:ea typeface="楷体" panose="02010609060101010101" pitchFamily="49" charset="-122"/>
            </a:endParaRPr>
          </a:p>
          <a:p>
            <a:pPr eaLnBrk="0" hangingPunct="0">
              <a:lnSpc>
                <a:spcPct val="130000"/>
              </a:lnSpc>
            </a:pPr>
            <a:r>
              <a:rPr lang="en-US" altLang="zh-CN" sz="2800" b="1">
                <a:latin typeface="楷体" panose="02010609060101010101" pitchFamily="49" charset="-122"/>
                <a:ea typeface="楷体" panose="02010609060101010101" pitchFamily="49" charset="-122"/>
              </a:rPr>
              <a:t>3.</a:t>
            </a:r>
            <a:r>
              <a:rPr lang="zh-CN" altLang="zh-CN" sz="2800" b="1">
                <a:latin typeface="楷体" panose="02010609060101010101" pitchFamily="49" charset="-122"/>
                <a:ea typeface="楷体" panose="02010609060101010101" pitchFamily="49" charset="-122"/>
              </a:rPr>
              <a:t>把握哲理散文的特点</a:t>
            </a:r>
            <a:r>
              <a:rPr lang="zh-CN" altLang="en-US" sz="2800" b="1">
                <a:latin typeface="楷体" panose="02010609060101010101" pitchFamily="49" charset="-122"/>
                <a:ea typeface="楷体" panose="02010609060101010101" pitchFamily="49" charset="-122"/>
              </a:rPr>
              <a:t>，</a:t>
            </a:r>
            <a:r>
              <a:rPr lang="zh-CN" altLang="zh-CN" sz="2800" b="1">
                <a:latin typeface="楷体" panose="02010609060101010101" pitchFamily="49" charset="-122"/>
                <a:ea typeface="楷体" panose="02010609060101010101" pitchFamily="49" charset="-122"/>
              </a:rPr>
              <a:t>得到有益的人生启迪。</a:t>
            </a:r>
            <a:endParaRPr lang="en-US" altLang="zh-CN" sz="2800" b="1">
              <a:latin typeface="楷体" panose="02010609060101010101" pitchFamily="49" charset="-122"/>
              <a:ea typeface="楷体" panose="02010609060101010101" pitchFamily="49" charset="-122"/>
            </a:endParaRPr>
          </a:p>
          <a:p>
            <a:pPr eaLnBrk="0" hangingPunct="0">
              <a:lnSpc>
                <a:spcPct val="130000"/>
              </a:lnSpc>
            </a:pPr>
            <a:r>
              <a:rPr lang="zh-CN" altLang="en-US" sz="2800" b="1">
                <a:solidFill>
                  <a:srgbClr val="FF0000"/>
                </a:solidFill>
                <a:latin typeface="楷体" panose="02010609060101010101" pitchFamily="49" charset="-122"/>
                <a:ea typeface="楷体" panose="02010609060101010101" pitchFamily="49" charset="-122"/>
              </a:rPr>
              <a:t>（素养）</a:t>
            </a:r>
            <a:endParaRPr lang="zh-CN" altLang="zh-CN" sz="2800" b="1">
              <a:latin typeface="楷体" panose="02010609060101010101" pitchFamily="49" charset="-122"/>
              <a:ea typeface="楷体" panose="02010609060101010101" pitchFamily="49" charset="-122"/>
            </a:endParaRPr>
          </a:p>
        </p:txBody>
      </p:sp>
      <p:grpSp>
        <p:nvGrpSpPr>
          <p:cNvPr id="5123" name="组合 5"/>
          <p:cNvGrpSpPr/>
          <p:nvPr/>
        </p:nvGrpSpPr>
        <p:grpSpPr bwMode="auto">
          <a:xfrm>
            <a:off x="179388" y="123825"/>
            <a:ext cx="1630362" cy="400050"/>
            <a:chOff x="160049" y="525491"/>
            <a:chExt cx="1629583" cy="400170"/>
          </a:xfrm>
        </p:grpSpPr>
        <p:pic>
          <p:nvPicPr>
            <p:cNvPr id="5128" name="图片 9"/>
            <p:cNvPicPr>
              <a:picLocks noChangeAspect="1"/>
            </p:cNvPicPr>
            <p:nvPr/>
          </p:nvPicPr>
          <p:blipFill>
            <a:blip r:embed="rId2" cstate="print"/>
            <a:srcRect/>
            <a:stretch>
              <a:fillRect/>
            </a:stretch>
          </p:blipFill>
          <p:spPr bwMode="auto">
            <a:xfrm>
              <a:off x="160049" y="536607"/>
              <a:ext cx="1629583" cy="377938"/>
            </a:xfrm>
            <a:prstGeom prst="rect">
              <a:avLst/>
            </a:prstGeom>
            <a:noFill/>
            <a:ln w="9525">
              <a:noFill/>
              <a:miter lim="800000"/>
              <a:headEnd/>
              <a:tailEnd/>
            </a:ln>
          </p:spPr>
        </p:pic>
        <p:sp>
          <p:nvSpPr>
            <p:cNvPr id="5129" name="文本框 11"/>
            <p:cNvSpPr txBox="1">
              <a:spLocks noChangeArrowheads="1"/>
            </p:cNvSpPr>
            <p:nvPr/>
          </p:nvSpPr>
          <p:spPr bwMode="auto">
            <a:xfrm>
              <a:off x="172162" y="525491"/>
              <a:ext cx="1231486" cy="400170"/>
            </a:xfrm>
            <a:prstGeom prst="rect">
              <a:avLst/>
            </a:prstGeom>
            <a:noFill/>
            <a:ln w="9525">
              <a:noFill/>
              <a:miter lim="800000"/>
            </a:ln>
          </p:spPr>
          <p:txBody>
            <a:bodyPr>
              <a:spAutoFit/>
            </a:bodyPr>
            <a:lstStyle/>
            <a:p>
              <a:pPr algn="ctr" eaLnBrk="0" hangingPunct="0"/>
              <a:r>
                <a:rPr lang="zh-CN" altLang="en-US" sz="2000">
                  <a:solidFill>
                    <a:schemeClr val="bg1"/>
                  </a:solidFill>
                  <a:latin typeface="黑体" panose="02010609060101010101" pitchFamily="49" charset="-122"/>
                  <a:ea typeface="黑体" panose="02010609060101010101" pitchFamily="49" charset="-122"/>
                </a:rPr>
                <a:t>第一课时</a:t>
              </a:r>
            </a:p>
          </p:txBody>
        </p:sp>
      </p:grpSp>
      <p:grpSp>
        <p:nvGrpSpPr>
          <p:cNvPr id="5124" name="组合 11"/>
          <p:cNvGrpSpPr/>
          <p:nvPr/>
        </p:nvGrpSpPr>
        <p:grpSpPr bwMode="auto">
          <a:xfrm>
            <a:off x="-4763" y="555625"/>
            <a:ext cx="2006601" cy="523875"/>
            <a:chOff x="70" y="-63"/>
            <a:chExt cx="3161" cy="824"/>
          </a:xfrm>
        </p:grpSpPr>
        <p:sp>
          <p:nvSpPr>
            <p:cNvPr id="5125" name="文本框 6"/>
            <p:cNvSpPr txBox="1">
              <a:spLocks noChangeArrowheads="1"/>
            </p:cNvSpPr>
            <p:nvPr/>
          </p:nvSpPr>
          <p:spPr bwMode="auto">
            <a:xfrm>
              <a:off x="678" y="-63"/>
              <a:ext cx="2553" cy="824"/>
            </a:xfrm>
            <a:prstGeom prst="rect">
              <a:avLst/>
            </a:prstGeom>
            <a:noFill/>
            <a:ln w="9525">
              <a:noFill/>
              <a:miter lim="800000"/>
            </a:ln>
          </p:spPr>
          <p:txBody>
            <a:bodyPr wrap="none">
              <a:spAutoFit/>
            </a:bodyPr>
            <a:lstStyle/>
            <a:p>
              <a:r>
                <a:rPr kumimoji="1" lang="zh-CN" altLang="en-US" sz="2800">
                  <a:latin typeface="黑体" panose="02010609060101010101" pitchFamily="49" charset="-122"/>
                  <a:ea typeface="黑体" panose="02010609060101010101" pitchFamily="49" charset="-122"/>
                </a:rPr>
                <a:t>学习目标</a:t>
              </a:r>
            </a:p>
          </p:txBody>
        </p:sp>
        <p:cxnSp>
          <p:nvCxnSpPr>
            <p:cNvPr id="19"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0" name="菱形 19"/>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Box 1"/>
          <p:cNvSpPr txBox="1">
            <a:spLocks noChangeArrowheads="1"/>
          </p:cNvSpPr>
          <p:nvPr/>
        </p:nvSpPr>
        <p:spPr bwMode="auto">
          <a:xfrm>
            <a:off x="863600" y="1211263"/>
            <a:ext cx="7416800" cy="522287"/>
          </a:xfrm>
          <a:prstGeom prst="rect">
            <a:avLst/>
          </a:prstGeom>
          <a:noFill/>
          <a:ln w="9525">
            <a:noFill/>
            <a:miter lim="800000"/>
          </a:ln>
        </p:spPr>
        <p:txBody>
          <a:bodyPr>
            <a:spAutoFit/>
          </a:bodyPr>
          <a:lstStyle/>
          <a:p>
            <a:r>
              <a:rPr lang="zh-CN" altLang="en-US" sz="2800" b="1">
                <a:latin typeface="宋体" panose="02010600030101010101" pitchFamily="2" charset="-122"/>
              </a:rPr>
              <a:t>读第</a:t>
            </a:r>
            <a:r>
              <a:rPr lang="en-US" altLang="zh-CN" sz="2800" b="1">
                <a:latin typeface="宋体" panose="02010600030101010101" pitchFamily="2" charset="-122"/>
              </a:rPr>
              <a:t>2</a:t>
            </a:r>
            <a:r>
              <a:rPr lang="zh-CN" altLang="en-US" sz="2800" b="1">
                <a:latin typeface="宋体" panose="02010600030101010101" pitchFamily="2" charset="-122"/>
              </a:rPr>
              <a:t>段，想一想作者追求爱情的原因有哪些。</a:t>
            </a:r>
          </a:p>
        </p:txBody>
      </p:sp>
      <p:sp>
        <p:nvSpPr>
          <p:cNvPr id="3" name="TextBox 2"/>
          <p:cNvSpPr txBox="1">
            <a:spLocks noChangeArrowheads="1"/>
          </p:cNvSpPr>
          <p:nvPr/>
        </p:nvSpPr>
        <p:spPr bwMode="auto">
          <a:xfrm>
            <a:off x="1116013" y="2552700"/>
            <a:ext cx="1655762" cy="523875"/>
          </a:xfrm>
          <a:prstGeom prst="rect">
            <a:avLst/>
          </a:prstGeom>
          <a:solidFill>
            <a:schemeClr val="accent2">
              <a:lumMod val="40000"/>
              <a:lumOff val="60000"/>
            </a:schemeClr>
          </a:solid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1" dirty="0">
                <a:latin typeface="楷体" panose="02010609060101010101" pitchFamily="49" charset="-122"/>
                <a:ea typeface="楷体" panose="02010609060101010101" pitchFamily="49" charset="-122"/>
              </a:rPr>
              <a:t>带来狂喜</a:t>
            </a:r>
          </a:p>
        </p:txBody>
      </p:sp>
      <p:sp>
        <p:nvSpPr>
          <p:cNvPr id="4" name="TextBox 3"/>
          <p:cNvSpPr txBox="1">
            <a:spLocks noChangeArrowheads="1"/>
          </p:cNvSpPr>
          <p:nvPr/>
        </p:nvSpPr>
        <p:spPr bwMode="auto">
          <a:xfrm>
            <a:off x="3673475" y="2552700"/>
            <a:ext cx="1690688" cy="522288"/>
          </a:xfrm>
          <a:prstGeom prst="rect">
            <a:avLst/>
          </a:prstGeom>
          <a:solidFill>
            <a:schemeClr val="accent5">
              <a:lumMod val="20000"/>
              <a:lumOff val="80000"/>
            </a:schemeClr>
          </a:solid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1" dirty="0">
                <a:latin typeface="楷体" panose="02010609060101010101" pitchFamily="49" charset="-122"/>
                <a:ea typeface="楷体" panose="02010609060101010101" pitchFamily="49" charset="-122"/>
              </a:rPr>
              <a:t>解除寂寞</a:t>
            </a:r>
          </a:p>
        </p:txBody>
      </p:sp>
      <p:sp>
        <p:nvSpPr>
          <p:cNvPr id="5" name="TextBox 4"/>
          <p:cNvSpPr txBox="1">
            <a:spLocks noChangeArrowheads="1"/>
          </p:cNvSpPr>
          <p:nvPr/>
        </p:nvSpPr>
        <p:spPr bwMode="auto">
          <a:xfrm>
            <a:off x="6227763" y="2552700"/>
            <a:ext cx="1728787" cy="523875"/>
          </a:xfrm>
          <a:prstGeom prst="rect">
            <a:avLst/>
          </a:prstGeom>
          <a:solidFill>
            <a:schemeClr val="accent6">
              <a:lumMod val="20000"/>
              <a:lumOff val="80000"/>
            </a:schemeClr>
          </a:solid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1" dirty="0">
                <a:latin typeface="楷体" panose="02010609060101010101" pitchFamily="49" charset="-122"/>
                <a:ea typeface="楷体" panose="02010609060101010101" pitchFamily="49" charset="-122"/>
              </a:rPr>
              <a:t>看到仙境</a:t>
            </a:r>
          </a:p>
        </p:txBody>
      </p:sp>
      <p:grpSp>
        <p:nvGrpSpPr>
          <p:cNvPr id="32774" name="组合 15"/>
          <p:cNvGrpSpPr/>
          <p:nvPr/>
        </p:nvGrpSpPr>
        <p:grpSpPr bwMode="auto">
          <a:xfrm>
            <a:off x="44450" y="-39688"/>
            <a:ext cx="2006600" cy="522288"/>
            <a:chOff x="70" y="-63"/>
            <a:chExt cx="3160" cy="824"/>
          </a:xfrm>
        </p:grpSpPr>
        <p:sp>
          <p:nvSpPr>
            <p:cNvPr id="32775" name="文本框 6"/>
            <p:cNvSpPr txBox="1">
              <a:spLocks noChangeArrowheads="1"/>
            </p:cNvSpPr>
            <p:nvPr/>
          </p:nvSpPr>
          <p:spPr bwMode="auto">
            <a:xfrm>
              <a:off x="678" y="-63"/>
              <a:ext cx="2552" cy="825"/>
            </a:xfrm>
            <a:prstGeom prst="rect">
              <a:avLst/>
            </a:prstGeom>
            <a:noFill/>
            <a:ln w="9525">
              <a:noFill/>
              <a:miter lim="800000"/>
            </a:ln>
          </p:spPr>
          <p:txBody>
            <a:bodyPr wrap="none">
              <a:spAutoFit/>
            </a:bodyPr>
            <a:lstStyle/>
            <a:p>
              <a:r>
                <a:rPr kumimoji="1" lang="zh-CN" altLang="en-US" sz="2800">
                  <a:latin typeface="黑体" panose="02010609060101010101" pitchFamily="49" charset="-122"/>
                  <a:ea typeface="黑体" panose="02010609060101010101" pitchFamily="49" charset="-122"/>
                </a:rPr>
                <a:t>精读细研</a:t>
              </a:r>
            </a:p>
          </p:txBody>
        </p:sp>
        <p:cxnSp>
          <p:nvCxnSpPr>
            <p:cNvPr id="13"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Box 1"/>
          <p:cNvSpPr txBox="1">
            <a:spLocks noChangeArrowheads="1"/>
          </p:cNvSpPr>
          <p:nvPr/>
        </p:nvSpPr>
        <p:spPr bwMode="auto">
          <a:xfrm>
            <a:off x="792163" y="752475"/>
            <a:ext cx="7559675" cy="523875"/>
          </a:xfrm>
          <a:prstGeom prst="rect">
            <a:avLst/>
          </a:prstGeom>
          <a:noFill/>
          <a:ln w="9525">
            <a:noFill/>
            <a:miter lim="800000"/>
          </a:ln>
        </p:spPr>
        <p:txBody>
          <a:bodyPr>
            <a:spAutoFit/>
          </a:bodyPr>
          <a:lstStyle/>
          <a:p>
            <a:r>
              <a:rPr lang="zh-CN" altLang="en-US" sz="2800" b="1">
                <a:latin typeface="宋体" panose="02010600030101010101" pitchFamily="2" charset="-122"/>
              </a:rPr>
              <a:t>读第</a:t>
            </a:r>
            <a:r>
              <a:rPr lang="en-US" altLang="zh-CN" sz="2800" b="1">
                <a:latin typeface="宋体" panose="02010600030101010101" pitchFamily="2" charset="-122"/>
              </a:rPr>
              <a:t>3</a:t>
            </a:r>
            <a:r>
              <a:rPr lang="zh-CN" altLang="en-US" sz="2800" b="1">
                <a:latin typeface="宋体" panose="02010600030101010101" pitchFamily="2" charset="-122"/>
              </a:rPr>
              <a:t>段，说说作者是从哪几个方面追求知识的。</a:t>
            </a:r>
          </a:p>
        </p:txBody>
      </p:sp>
      <p:sp>
        <p:nvSpPr>
          <p:cNvPr id="220161" name="Rectangle 1"/>
          <p:cNvSpPr>
            <a:spLocks noChangeArrowheads="1"/>
          </p:cNvSpPr>
          <p:nvPr/>
        </p:nvSpPr>
        <p:spPr bwMode="auto">
          <a:xfrm>
            <a:off x="539750" y="3249613"/>
            <a:ext cx="8135938" cy="954087"/>
          </a:xfrm>
          <a:prstGeom prst="rect">
            <a:avLst/>
          </a:prstGeom>
          <a:solidFill>
            <a:schemeClr val="accent5">
              <a:lumMod val="20000"/>
              <a:lumOff val="80000"/>
            </a:schemeClr>
          </a:solidFill>
          <a:ln>
            <a:noFill/>
          </a:ln>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defRPr/>
            </a:pPr>
            <a:r>
              <a:rPr lang="en-US" altLang="zh-CN" sz="2800" b="1" dirty="0">
                <a:latin typeface="楷体" panose="02010609060101010101" pitchFamily="49" charset="-122"/>
                <a:ea typeface="楷体" panose="02010609060101010101" pitchFamily="49" charset="-122"/>
                <a:cs typeface="Times New Roman" panose="02020603050405020304" pitchFamily="18" charset="0"/>
              </a:rPr>
              <a:t>    </a:t>
            </a:r>
            <a:r>
              <a:rPr lang="zh-CN" altLang="zh-CN" sz="2800" b="1" dirty="0">
                <a:latin typeface="楷体" panose="02010609060101010101" pitchFamily="49" charset="-122"/>
                <a:ea typeface="楷体" panose="02010609060101010101" pitchFamily="49" charset="-122"/>
                <a:cs typeface="Times New Roman" panose="02020603050405020304" pitchFamily="18" charset="0"/>
              </a:rPr>
              <a:t>这三个方面实际上包含了人类知识的几个重要方面</a:t>
            </a:r>
            <a:r>
              <a:rPr lang="zh-CN" altLang="en-US" sz="2800" b="1" dirty="0">
                <a:latin typeface="楷体" panose="02010609060101010101" pitchFamily="49" charset="-122"/>
                <a:ea typeface="楷体" panose="02010609060101010101" pitchFamily="49" charset="-122"/>
                <a:cs typeface="Times New Roman" panose="02020603050405020304" pitchFamily="18" charset="0"/>
              </a:rPr>
              <a:t>：</a:t>
            </a:r>
            <a:r>
              <a:rPr lang="zh-CN" altLang="zh-CN" sz="2800" b="1" dirty="0">
                <a:latin typeface="楷体" panose="02010609060101010101" pitchFamily="49" charset="-122"/>
                <a:ea typeface="楷体" panose="02010609060101010101" pitchFamily="49" charset="-122"/>
                <a:cs typeface="Times New Roman" panose="02020603050405020304" pitchFamily="18" charset="0"/>
              </a:rPr>
              <a:t>人类、自然和社会。</a:t>
            </a:r>
          </a:p>
        </p:txBody>
      </p:sp>
      <p:grpSp>
        <p:nvGrpSpPr>
          <p:cNvPr id="33796" name="组合 15"/>
          <p:cNvGrpSpPr/>
          <p:nvPr/>
        </p:nvGrpSpPr>
        <p:grpSpPr bwMode="auto">
          <a:xfrm>
            <a:off x="44450" y="-39688"/>
            <a:ext cx="2006600" cy="522288"/>
            <a:chOff x="70" y="-63"/>
            <a:chExt cx="3160" cy="824"/>
          </a:xfrm>
        </p:grpSpPr>
        <p:sp>
          <p:nvSpPr>
            <p:cNvPr id="33798" name="文本框 6"/>
            <p:cNvSpPr txBox="1">
              <a:spLocks noChangeArrowheads="1"/>
            </p:cNvSpPr>
            <p:nvPr/>
          </p:nvSpPr>
          <p:spPr bwMode="auto">
            <a:xfrm>
              <a:off x="678" y="-63"/>
              <a:ext cx="2552" cy="825"/>
            </a:xfrm>
            <a:prstGeom prst="rect">
              <a:avLst/>
            </a:prstGeom>
            <a:noFill/>
            <a:ln w="9525">
              <a:noFill/>
              <a:miter lim="800000"/>
            </a:ln>
          </p:spPr>
          <p:txBody>
            <a:bodyPr wrap="none">
              <a:spAutoFit/>
            </a:bodyPr>
            <a:lstStyle/>
            <a:p>
              <a:r>
                <a:rPr kumimoji="1" lang="zh-CN" altLang="en-US" sz="2800">
                  <a:latin typeface="黑体" panose="02010609060101010101" pitchFamily="49" charset="-122"/>
                  <a:ea typeface="黑体" panose="02010609060101010101" pitchFamily="49" charset="-122"/>
                </a:rPr>
                <a:t>精读细研</a:t>
              </a:r>
            </a:p>
          </p:txBody>
        </p:sp>
        <p:cxnSp>
          <p:nvCxnSpPr>
            <p:cNvPr id="13"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2" name="矩形 1"/>
          <p:cNvSpPr/>
          <p:nvPr/>
        </p:nvSpPr>
        <p:spPr>
          <a:xfrm>
            <a:off x="539750" y="1568450"/>
            <a:ext cx="8135938" cy="1384300"/>
          </a:xfrm>
          <a:prstGeom prst="rect">
            <a:avLst/>
          </a:prstGeom>
          <a:solidFill>
            <a:schemeClr val="accent2">
              <a:lumMod val="40000"/>
              <a:lumOff val="60000"/>
            </a:schemeClr>
          </a:solidFill>
        </p:spPr>
        <p:txBody>
          <a:bodyPr>
            <a:spAutoFit/>
          </a:bodyPr>
          <a:lstStyle/>
          <a:p>
            <a:pPr>
              <a:defRPr/>
            </a:pPr>
            <a:r>
              <a:rPr lang="en-US" altLang="zh-CN" sz="2800" b="1" dirty="0">
                <a:solidFill>
                  <a:prstClr val="black"/>
                </a:solidFill>
                <a:latin typeface="楷体" panose="02010609060101010101" pitchFamily="49" charset="-122"/>
                <a:ea typeface="楷体" panose="02010609060101010101" pitchFamily="49" charset="-122"/>
                <a:cs typeface="Times New Roman" panose="02020603050405020304" pitchFamily="18" charset="0"/>
              </a:rPr>
              <a:t>    </a:t>
            </a:r>
            <a:r>
              <a:rPr lang="zh-CN" altLang="zh-CN" sz="2800" b="1" dirty="0">
                <a:solidFill>
                  <a:prstClr val="black"/>
                </a:solidFill>
                <a:latin typeface="楷体" panose="02010609060101010101" pitchFamily="49" charset="-122"/>
                <a:ea typeface="楷体" panose="02010609060101010101" pitchFamily="49" charset="-122"/>
                <a:cs typeface="Times New Roman" panose="02020603050405020304" pitchFamily="18" charset="0"/>
              </a:rPr>
              <a:t>作者从了解人类心灵</a:t>
            </a:r>
            <a:r>
              <a:rPr lang="zh-CN" altLang="en-US" sz="2800" b="1" dirty="0">
                <a:solidFill>
                  <a:prstClr val="black"/>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b="1" dirty="0">
                <a:solidFill>
                  <a:prstClr val="black"/>
                </a:solidFill>
                <a:latin typeface="楷体" panose="02010609060101010101" pitchFamily="49" charset="-122"/>
                <a:ea typeface="楷体" panose="02010609060101010101" pitchFamily="49" charset="-122"/>
                <a:cs typeface="Times New Roman" panose="02020603050405020304" pitchFamily="18" charset="0"/>
              </a:rPr>
              <a:t>人类</a:t>
            </a:r>
            <a:r>
              <a:rPr lang="zh-CN" altLang="en-US" sz="2800" b="1" dirty="0">
                <a:solidFill>
                  <a:prstClr val="black"/>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b="1" dirty="0">
                <a:solidFill>
                  <a:prstClr val="black"/>
                </a:solidFill>
                <a:latin typeface="楷体" panose="02010609060101010101" pitchFamily="49" charset="-122"/>
                <a:ea typeface="楷体" panose="02010609060101010101" pitchFamily="49" charset="-122"/>
                <a:cs typeface="Times New Roman" panose="02020603050405020304" pitchFamily="18" charset="0"/>
              </a:rPr>
              <a:t>、了解星星为什么发光</a:t>
            </a:r>
            <a:r>
              <a:rPr lang="zh-CN" altLang="en-US" sz="2800" b="1" dirty="0">
                <a:solidFill>
                  <a:prstClr val="black"/>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b="1" dirty="0">
                <a:solidFill>
                  <a:prstClr val="black"/>
                </a:solidFill>
                <a:latin typeface="楷体" panose="02010609060101010101" pitchFamily="49" charset="-122"/>
                <a:ea typeface="楷体" panose="02010609060101010101" pitchFamily="49" charset="-122"/>
                <a:cs typeface="Times New Roman" panose="02020603050405020304" pitchFamily="18" charset="0"/>
              </a:rPr>
              <a:t>自然</a:t>
            </a:r>
            <a:r>
              <a:rPr lang="zh-CN" altLang="en-US" sz="2800" b="1" dirty="0">
                <a:solidFill>
                  <a:prstClr val="black"/>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b="1" dirty="0">
                <a:solidFill>
                  <a:prstClr val="black"/>
                </a:solidFill>
                <a:latin typeface="楷体" panose="02010609060101010101" pitchFamily="49" charset="-122"/>
                <a:ea typeface="楷体" panose="02010609060101010101" pitchFamily="49" charset="-122"/>
                <a:cs typeface="Times New Roman" panose="02020603050405020304" pitchFamily="18" charset="0"/>
              </a:rPr>
              <a:t>、理解毕达哥拉斯的思想威力</a:t>
            </a:r>
            <a:r>
              <a:rPr lang="zh-CN" altLang="en-US" sz="2800" b="1" dirty="0">
                <a:solidFill>
                  <a:prstClr val="black"/>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b="1" dirty="0">
                <a:solidFill>
                  <a:prstClr val="black"/>
                </a:solidFill>
                <a:latin typeface="楷体" panose="02010609060101010101" pitchFamily="49" charset="-122"/>
                <a:ea typeface="楷体" panose="02010609060101010101" pitchFamily="49" charset="-122"/>
                <a:cs typeface="Times New Roman" panose="02020603050405020304" pitchFamily="18" charset="0"/>
              </a:rPr>
              <a:t>社会</a:t>
            </a:r>
            <a:r>
              <a:rPr lang="zh-CN" altLang="en-US" sz="2800" b="1" dirty="0">
                <a:solidFill>
                  <a:prstClr val="black"/>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800" b="1" dirty="0">
                <a:solidFill>
                  <a:prstClr val="black"/>
                </a:solidFill>
                <a:latin typeface="楷体" panose="02010609060101010101" pitchFamily="49" charset="-122"/>
                <a:ea typeface="楷体" panose="02010609060101010101" pitchFamily="49" charset="-122"/>
                <a:cs typeface="Times New Roman" panose="02020603050405020304" pitchFamily="18" charset="0"/>
              </a:rPr>
              <a:t>三个方面追求知识。</a:t>
            </a:r>
            <a:endParaRPr lang="zh-CN" altLang="en-US" dirty="0"/>
          </a:p>
        </p:txBody>
      </p:sp>
    </p:spTree>
  </p:cSld>
  <p:clrMapOvr>
    <a:masterClrMapping/>
  </p:clrMapOvr>
  <p:transition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20161"/>
                                        </p:tgtEl>
                                        <p:attrNameLst>
                                          <p:attrName>style.visibility</p:attrName>
                                        </p:attrNameLst>
                                      </p:cBhvr>
                                      <p:to>
                                        <p:strVal val="visible"/>
                                      </p:to>
                                    </p:set>
                                    <p:animEffect transition="in" filter="blinds(horizontal)">
                                      <p:cBhvr>
                                        <p:cTn id="12" dur="500"/>
                                        <p:tgtEl>
                                          <p:spTgt spid="220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0161" grpId="0" animBg="1"/>
      <p:bldP spid="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矩形 1"/>
          <p:cNvSpPr>
            <a:spLocks noChangeArrowheads="1"/>
          </p:cNvSpPr>
          <p:nvPr/>
        </p:nvSpPr>
        <p:spPr bwMode="auto">
          <a:xfrm>
            <a:off x="877888" y="655638"/>
            <a:ext cx="7388225" cy="492125"/>
          </a:xfrm>
          <a:prstGeom prst="rect">
            <a:avLst/>
          </a:prstGeom>
          <a:noFill/>
          <a:ln w="9525">
            <a:noFill/>
            <a:miter lim="800000"/>
          </a:ln>
        </p:spPr>
        <p:txBody>
          <a:bodyPr wrap="none">
            <a:spAutoFit/>
          </a:bodyPr>
          <a:lstStyle/>
          <a:p>
            <a:r>
              <a:rPr lang="zh-CN" altLang="en-US" sz="2600" b="1">
                <a:latin typeface="宋体" panose="02010600030101010101" pitchFamily="2" charset="-122"/>
              </a:rPr>
              <a:t>读第</a:t>
            </a:r>
            <a:r>
              <a:rPr lang="en-US" altLang="zh-CN" sz="2600" b="1">
                <a:latin typeface="宋体" panose="02010600030101010101" pitchFamily="2" charset="-122"/>
              </a:rPr>
              <a:t>4</a:t>
            </a:r>
            <a:r>
              <a:rPr lang="zh-CN" altLang="en-US" sz="2600" b="1">
                <a:latin typeface="宋体" panose="02010600030101010101" pitchFamily="2" charset="-122"/>
              </a:rPr>
              <a:t>段，为什么说同情心也支配着作者的一生？</a:t>
            </a:r>
          </a:p>
        </p:txBody>
      </p:sp>
      <p:sp>
        <p:nvSpPr>
          <p:cNvPr id="219137" name="Rectangle 1"/>
          <p:cNvSpPr>
            <a:spLocks noChangeArrowheads="1"/>
          </p:cNvSpPr>
          <p:nvPr/>
        </p:nvSpPr>
        <p:spPr bwMode="auto">
          <a:xfrm>
            <a:off x="269875" y="2566988"/>
            <a:ext cx="8604250" cy="2092325"/>
          </a:xfrm>
          <a:prstGeom prst="rect">
            <a:avLst/>
          </a:prstGeom>
          <a:solidFill>
            <a:schemeClr val="accent5">
              <a:lumMod val="20000"/>
              <a:lumOff val="80000"/>
            </a:schemeClr>
          </a:solidFill>
          <a:ln>
            <a:noFill/>
          </a:ln>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defRPr/>
            </a:pPr>
            <a:r>
              <a:rPr lang="en-US" altLang="zh-CN" sz="2600" b="1" dirty="0">
                <a:latin typeface="楷体" panose="02010609060101010101" pitchFamily="49" charset="-122"/>
                <a:ea typeface="楷体" panose="02010609060101010101" pitchFamily="49" charset="-122"/>
                <a:cs typeface="Times New Roman" panose="02020603050405020304" pitchFamily="18" charset="0"/>
              </a:rPr>
              <a:t>    </a:t>
            </a:r>
            <a:r>
              <a:rPr lang="zh-CN" altLang="zh-CN" sz="2600" b="1" dirty="0">
                <a:latin typeface="楷体" panose="02010609060101010101" pitchFamily="49" charset="-122"/>
                <a:ea typeface="楷体" panose="02010609060101010101" pitchFamily="49" charset="-122"/>
                <a:cs typeface="Times New Roman" panose="02020603050405020304" pitchFamily="18" charset="0"/>
              </a:rPr>
              <a:t>他的经历就是对这种情感的最好诠释。他一生坎坷曲折</a:t>
            </a:r>
            <a:r>
              <a:rPr lang="zh-CN" altLang="en-US" sz="2600" b="1" dirty="0">
                <a:latin typeface="楷体" panose="02010609060101010101" pitchFamily="49" charset="-122"/>
                <a:ea typeface="楷体" panose="02010609060101010101" pitchFamily="49" charset="-122"/>
                <a:cs typeface="Times New Roman" panose="02020603050405020304" pitchFamily="18" charset="0"/>
              </a:rPr>
              <a:t>，</a:t>
            </a:r>
            <a:r>
              <a:rPr lang="zh-CN" altLang="zh-CN" sz="2600" b="1" dirty="0">
                <a:latin typeface="楷体" panose="02010609060101010101" pitchFamily="49" charset="-122"/>
                <a:ea typeface="楷体" panose="02010609060101010101" pitchFamily="49" charset="-122"/>
                <a:cs typeface="Times New Roman" panose="02020603050405020304" pitchFamily="18" charset="0"/>
              </a:rPr>
              <a:t>但始终以悲悯的目光关注着人类</a:t>
            </a:r>
            <a:r>
              <a:rPr lang="zh-CN" altLang="en-US" sz="2600" b="1" dirty="0">
                <a:latin typeface="楷体" panose="02010609060101010101" pitchFamily="49" charset="-122"/>
                <a:ea typeface="楷体" panose="02010609060101010101" pitchFamily="49" charset="-122"/>
                <a:cs typeface="Times New Roman" panose="02020603050405020304" pitchFamily="18" charset="0"/>
              </a:rPr>
              <a:t>：</a:t>
            </a:r>
            <a:r>
              <a:rPr lang="zh-CN" altLang="zh-CN" sz="2600" b="1" dirty="0">
                <a:latin typeface="楷体" panose="02010609060101010101" pitchFamily="49" charset="-122"/>
                <a:ea typeface="楷体" panose="02010609060101010101" pitchFamily="49" charset="-122"/>
                <a:cs typeface="Times New Roman" panose="02020603050405020304" pitchFamily="18" charset="0"/>
              </a:rPr>
              <a:t>反对战争</a:t>
            </a:r>
            <a:r>
              <a:rPr lang="zh-CN" altLang="en-US" sz="2600" b="1" dirty="0">
                <a:latin typeface="楷体" panose="02010609060101010101" pitchFamily="49" charset="-122"/>
                <a:ea typeface="楷体" panose="02010609060101010101" pitchFamily="49" charset="-122"/>
                <a:cs typeface="Times New Roman" panose="02020603050405020304" pitchFamily="18" charset="0"/>
              </a:rPr>
              <a:t>，</a:t>
            </a:r>
            <a:r>
              <a:rPr lang="zh-CN" altLang="zh-CN" sz="2600" b="1" dirty="0">
                <a:latin typeface="楷体" panose="02010609060101010101" pitchFamily="49" charset="-122"/>
                <a:ea typeface="楷体" panose="02010609060101010101" pitchFamily="49" charset="-122"/>
                <a:cs typeface="Times New Roman" panose="02020603050405020304" pitchFamily="18" charset="0"/>
              </a:rPr>
              <a:t>反抗独裁专制</a:t>
            </a:r>
            <a:r>
              <a:rPr lang="zh-CN" altLang="en-US" sz="2600" b="1" dirty="0">
                <a:latin typeface="楷体" panose="02010609060101010101" pitchFamily="49" charset="-122"/>
                <a:ea typeface="楷体" panose="02010609060101010101" pitchFamily="49" charset="-122"/>
                <a:cs typeface="Times New Roman" panose="02020603050405020304" pitchFamily="18" charset="0"/>
              </a:rPr>
              <a:t>，</a:t>
            </a:r>
            <a:r>
              <a:rPr lang="zh-CN" altLang="zh-CN" sz="2600" b="1" dirty="0">
                <a:latin typeface="楷体" panose="02010609060101010101" pitchFamily="49" charset="-122"/>
                <a:ea typeface="楷体" panose="02010609060101010101" pitchFamily="49" charset="-122"/>
                <a:cs typeface="Times New Roman" panose="02020603050405020304" pitchFamily="18" charset="0"/>
              </a:rPr>
              <a:t>追求世界和平。为了拯救人类苦难者</a:t>
            </a:r>
            <a:r>
              <a:rPr lang="zh-CN" altLang="en-US" sz="2600" b="1" dirty="0">
                <a:latin typeface="楷体" panose="02010609060101010101" pitchFamily="49" charset="-122"/>
                <a:ea typeface="楷体" panose="02010609060101010101" pitchFamily="49" charset="-122"/>
                <a:cs typeface="Times New Roman" panose="02020603050405020304" pitchFamily="18" charset="0"/>
              </a:rPr>
              <a:t>，</a:t>
            </a:r>
            <a:r>
              <a:rPr lang="zh-CN" altLang="zh-CN" sz="2600" b="1" dirty="0">
                <a:latin typeface="楷体" panose="02010609060101010101" pitchFamily="49" charset="-122"/>
                <a:ea typeface="楷体" panose="02010609060101010101" pitchFamily="49" charset="-122"/>
                <a:cs typeface="Times New Roman" panose="02020603050405020304" pitchFamily="18" charset="0"/>
              </a:rPr>
              <a:t>即使身受迫害也在所不惜。从中</a:t>
            </a:r>
            <a:r>
              <a:rPr lang="zh-CN" altLang="en-US" sz="2600" b="1" dirty="0">
                <a:latin typeface="楷体" panose="02010609060101010101" pitchFamily="49" charset="-122"/>
                <a:ea typeface="楷体" panose="02010609060101010101" pitchFamily="49" charset="-122"/>
                <a:cs typeface="Times New Roman" panose="02020603050405020304" pitchFamily="18" charset="0"/>
              </a:rPr>
              <a:t>，</a:t>
            </a:r>
            <a:r>
              <a:rPr lang="zh-CN" altLang="zh-CN" sz="2600" b="1" dirty="0">
                <a:latin typeface="楷体" panose="02010609060101010101" pitchFamily="49" charset="-122"/>
                <a:ea typeface="楷体" panose="02010609060101010101" pitchFamily="49" charset="-122"/>
                <a:cs typeface="Times New Roman" panose="02020603050405020304" pitchFamily="18" charset="0"/>
              </a:rPr>
              <a:t>我们能感受到一个大思想家缘于人类良知的悲悯情怀和博大真诚的人类之爱。</a:t>
            </a:r>
          </a:p>
        </p:txBody>
      </p:sp>
      <p:grpSp>
        <p:nvGrpSpPr>
          <p:cNvPr id="34820" name="组合 15"/>
          <p:cNvGrpSpPr/>
          <p:nvPr/>
        </p:nvGrpSpPr>
        <p:grpSpPr bwMode="auto">
          <a:xfrm>
            <a:off x="44450" y="-39688"/>
            <a:ext cx="2006600" cy="522288"/>
            <a:chOff x="70" y="-63"/>
            <a:chExt cx="3160" cy="824"/>
          </a:xfrm>
        </p:grpSpPr>
        <p:sp>
          <p:nvSpPr>
            <p:cNvPr id="34822" name="文本框 6"/>
            <p:cNvSpPr txBox="1">
              <a:spLocks noChangeArrowheads="1"/>
            </p:cNvSpPr>
            <p:nvPr/>
          </p:nvSpPr>
          <p:spPr bwMode="auto">
            <a:xfrm>
              <a:off x="678" y="-63"/>
              <a:ext cx="2552" cy="825"/>
            </a:xfrm>
            <a:prstGeom prst="rect">
              <a:avLst/>
            </a:prstGeom>
            <a:noFill/>
            <a:ln w="9525">
              <a:noFill/>
              <a:miter lim="800000"/>
            </a:ln>
          </p:spPr>
          <p:txBody>
            <a:bodyPr wrap="none">
              <a:spAutoFit/>
            </a:bodyPr>
            <a:lstStyle/>
            <a:p>
              <a:r>
                <a:rPr kumimoji="1" lang="zh-CN" altLang="en-US" sz="2800">
                  <a:latin typeface="黑体" panose="02010609060101010101" pitchFamily="49" charset="-122"/>
                  <a:ea typeface="黑体" panose="02010609060101010101" pitchFamily="49" charset="-122"/>
                </a:rPr>
                <a:t>精读细研</a:t>
              </a:r>
            </a:p>
          </p:txBody>
        </p:sp>
        <p:cxnSp>
          <p:nvCxnSpPr>
            <p:cNvPr id="11"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2" name="矩形 1"/>
          <p:cNvSpPr/>
          <p:nvPr/>
        </p:nvSpPr>
        <p:spPr>
          <a:xfrm>
            <a:off x="269875" y="1438275"/>
            <a:ext cx="8604250" cy="892175"/>
          </a:xfrm>
          <a:prstGeom prst="rect">
            <a:avLst/>
          </a:prstGeom>
          <a:solidFill>
            <a:schemeClr val="accent2">
              <a:lumMod val="40000"/>
              <a:lumOff val="60000"/>
            </a:schemeClr>
          </a:solidFill>
        </p:spPr>
        <p:txBody>
          <a:bodyPr>
            <a:spAutoFit/>
          </a:bodyPr>
          <a:lstStyle/>
          <a:p>
            <a:pPr>
              <a:defRPr/>
            </a:pPr>
            <a:r>
              <a:rPr lang="en-US" altLang="zh-CN" sz="2600" b="1" dirty="0">
                <a:solidFill>
                  <a:prstClr val="black"/>
                </a:solidFill>
                <a:latin typeface="楷体" panose="02010609060101010101" pitchFamily="49" charset="-122"/>
                <a:ea typeface="楷体" panose="02010609060101010101" pitchFamily="49" charset="-122"/>
                <a:cs typeface="Times New Roman" panose="02020603050405020304" pitchFamily="18" charset="0"/>
              </a:rPr>
              <a:t>    </a:t>
            </a:r>
            <a:r>
              <a:rPr lang="zh-CN" altLang="zh-CN" sz="2600" b="1" dirty="0">
                <a:solidFill>
                  <a:prstClr val="black"/>
                </a:solidFill>
                <a:latin typeface="楷体" panose="02010609060101010101" pitchFamily="49" charset="-122"/>
                <a:ea typeface="楷体" panose="02010609060101010101" pitchFamily="49" charset="-122"/>
                <a:cs typeface="Times New Roman" panose="02020603050405020304" pitchFamily="18" charset="0"/>
              </a:rPr>
              <a:t>这种</a:t>
            </a:r>
            <a:r>
              <a:rPr lang="zh-CN" altLang="en-US" sz="2600" b="1" dirty="0">
                <a:solidFill>
                  <a:prstClr val="black"/>
                </a:solidFill>
                <a:latin typeface="楷体" panose="02010609060101010101" pitchFamily="49" charset="-122"/>
                <a:ea typeface="楷体" panose="02010609060101010101" pitchFamily="49" charset="-122"/>
                <a:cs typeface="Times New Roman" panose="02020603050405020304" pitchFamily="18" charset="0"/>
              </a:rPr>
              <a:t>感</a:t>
            </a:r>
            <a:r>
              <a:rPr lang="zh-CN" altLang="zh-CN" sz="2600" b="1" dirty="0">
                <a:solidFill>
                  <a:prstClr val="black"/>
                </a:solidFill>
                <a:latin typeface="楷体" panose="02010609060101010101" pitchFamily="49" charset="-122"/>
                <a:ea typeface="楷体" panose="02010609060101010101" pitchFamily="49" charset="-122"/>
                <a:cs typeface="Times New Roman" panose="02020603050405020304" pitchFamily="18" charset="0"/>
              </a:rPr>
              <a:t>情之所以支配了他的一生</a:t>
            </a:r>
            <a:r>
              <a:rPr lang="zh-CN" altLang="en-US" sz="2600" b="1" dirty="0">
                <a:solidFill>
                  <a:prstClr val="black"/>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600" b="1" dirty="0">
                <a:solidFill>
                  <a:prstClr val="black"/>
                </a:solidFill>
                <a:latin typeface="楷体" panose="02010609060101010101" pitchFamily="49" charset="-122"/>
                <a:ea typeface="楷体" panose="02010609060101010101" pitchFamily="49" charset="-122"/>
                <a:cs typeface="Times New Roman" panose="02020603050405020304" pitchFamily="18" charset="0"/>
              </a:rPr>
              <a:t>是因为这个伟大的思想家</a:t>
            </a:r>
            <a:r>
              <a:rPr lang="zh-CN" altLang="en-US" sz="2600" b="1" dirty="0">
                <a:solidFill>
                  <a:prstClr val="black"/>
                </a:solidFill>
                <a:latin typeface="楷体" panose="02010609060101010101" pitchFamily="49" charset="-122"/>
                <a:ea typeface="楷体" panose="02010609060101010101" pitchFamily="49" charset="-122"/>
                <a:cs typeface="Times New Roman" panose="02020603050405020304" pitchFamily="18" charset="0"/>
              </a:rPr>
              <a:t>拥有</a:t>
            </a:r>
            <a:r>
              <a:rPr lang="zh-CN" altLang="zh-CN" sz="2600" b="1" dirty="0">
                <a:solidFill>
                  <a:prstClr val="black"/>
                </a:solidFill>
                <a:latin typeface="楷体" panose="02010609060101010101" pitchFamily="49" charset="-122"/>
                <a:ea typeface="楷体" panose="02010609060101010101" pitchFamily="49" charset="-122"/>
                <a:cs typeface="Times New Roman" panose="02020603050405020304" pitchFamily="18" charset="0"/>
              </a:rPr>
              <a:t>拯救人类苦难的良知</a:t>
            </a:r>
            <a:r>
              <a:rPr lang="zh-CN" altLang="en-US" sz="2600" b="1" dirty="0">
                <a:solidFill>
                  <a:prstClr val="black"/>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600" b="1" dirty="0">
                <a:solidFill>
                  <a:prstClr val="black"/>
                </a:solidFill>
                <a:latin typeface="楷体" panose="02010609060101010101" pitchFamily="49" charset="-122"/>
                <a:ea typeface="楷体" panose="02010609060101010101" pitchFamily="49" charset="-122"/>
                <a:cs typeface="Times New Roman" panose="02020603050405020304" pitchFamily="18" charset="0"/>
              </a:rPr>
              <a:t>拥有崇高的思想境界。</a:t>
            </a:r>
            <a:endParaRPr lang="en-US" altLang="zh-CN" sz="2600" b="1" dirty="0">
              <a:solidFill>
                <a:prstClr val="black"/>
              </a:solidFill>
              <a:latin typeface="楷体" panose="02010609060101010101" pitchFamily="49" charset="-122"/>
              <a:ea typeface="楷体" panose="02010609060101010101" pitchFamily="49" charset="-122"/>
              <a:cs typeface="Times New Roman" panose="02020603050405020304" pitchFamily="18" charset="0"/>
            </a:endParaRPr>
          </a:p>
        </p:txBody>
      </p:sp>
    </p:spTree>
  </p:cSld>
  <p:clrMapOvr>
    <a:masterClrMapping/>
  </p:clrMapOvr>
  <p:transition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19137"/>
                                        </p:tgtEl>
                                        <p:attrNameLst>
                                          <p:attrName>style.visibility</p:attrName>
                                        </p:attrNameLst>
                                      </p:cBhvr>
                                      <p:to>
                                        <p:strVal val="visible"/>
                                      </p:to>
                                    </p:set>
                                    <p:animEffect transition="in" filter="randombar(horizontal)">
                                      <p:cBhvr>
                                        <p:cTn id="12" dur="500"/>
                                        <p:tgtEl>
                                          <p:spTgt spid="2191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137" grpId="0" animBg="1"/>
      <p:bldP spid="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矩形 1"/>
          <p:cNvSpPr>
            <a:spLocks noChangeArrowheads="1"/>
          </p:cNvSpPr>
          <p:nvPr/>
        </p:nvSpPr>
        <p:spPr bwMode="auto">
          <a:xfrm>
            <a:off x="1800225" y="842963"/>
            <a:ext cx="5543550" cy="523875"/>
          </a:xfrm>
          <a:prstGeom prst="rect">
            <a:avLst/>
          </a:prstGeom>
          <a:noFill/>
          <a:ln w="9525">
            <a:noFill/>
            <a:miter lim="800000"/>
          </a:ln>
        </p:spPr>
        <p:txBody>
          <a:bodyPr>
            <a:spAutoFit/>
          </a:bodyPr>
          <a:lstStyle/>
          <a:p>
            <a:r>
              <a:rPr lang="zh-CN" altLang="en-US" sz="2800" b="1">
                <a:latin typeface="宋体" panose="02010600030101010101" pitchFamily="2" charset="-122"/>
              </a:rPr>
              <a:t>如何理解作者在最后一段说的话？</a:t>
            </a:r>
          </a:p>
        </p:txBody>
      </p:sp>
      <p:sp>
        <p:nvSpPr>
          <p:cNvPr id="3" name="矩形 2"/>
          <p:cNvSpPr>
            <a:spLocks noChangeArrowheads="1"/>
          </p:cNvSpPr>
          <p:nvPr/>
        </p:nvSpPr>
        <p:spPr bwMode="auto">
          <a:xfrm>
            <a:off x="576263" y="2627313"/>
            <a:ext cx="7991475" cy="1384300"/>
          </a:xfrm>
          <a:prstGeom prst="rect">
            <a:avLst/>
          </a:prstGeom>
          <a:solidFill>
            <a:schemeClr val="accent5">
              <a:lumMod val="20000"/>
              <a:lumOff val="80000"/>
            </a:schemeClr>
          </a:solid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1" dirty="0">
                <a:latin typeface="楷体" panose="02010609060101010101" pitchFamily="49" charset="-122"/>
                <a:ea typeface="楷体" panose="02010609060101010101" pitchFamily="49" charset="-122"/>
              </a:rPr>
              <a:t>    他胸怀正义和良知，为拯救人类的苦难者，即使自己身受迫害也不顾惜，他把自己的一生的智慧和力量献给了全人类。他的人格崇高而伟大。</a:t>
            </a:r>
          </a:p>
        </p:txBody>
      </p:sp>
      <p:sp>
        <p:nvSpPr>
          <p:cNvPr id="35844" name="矩形 1"/>
          <p:cNvSpPr>
            <a:spLocks noChangeArrowheads="1"/>
          </p:cNvSpPr>
          <p:nvPr/>
        </p:nvSpPr>
        <p:spPr bwMode="auto">
          <a:xfrm>
            <a:off x="539750" y="1528763"/>
            <a:ext cx="8064500" cy="954087"/>
          </a:xfrm>
          <a:prstGeom prst="rect">
            <a:avLst/>
          </a:prstGeom>
          <a:noFill/>
          <a:ln w="9525">
            <a:noFill/>
            <a:miter lim="800000"/>
          </a:ln>
        </p:spPr>
        <p:txBody>
          <a:bodyPr>
            <a:spAutoFit/>
          </a:bodyPr>
          <a:lstStyle/>
          <a:p>
            <a:r>
              <a:rPr lang="en-US" altLang="zh-CN" sz="2800" b="1">
                <a:solidFill>
                  <a:srgbClr val="FF0000"/>
                </a:solidFill>
                <a:latin typeface="楷体" panose="02010609060101010101" pitchFamily="49" charset="-122"/>
                <a:ea typeface="楷体" panose="02010609060101010101" pitchFamily="49" charset="-122"/>
              </a:rPr>
              <a:t>    </a:t>
            </a:r>
            <a:r>
              <a:rPr lang="zh-CN" altLang="en-US" sz="2800" b="1">
                <a:solidFill>
                  <a:srgbClr val="FF0000"/>
                </a:solidFill>
                <a:latin typeface="楷体" panose="02010609060101010101" pitchFamily="49" charset="-122"/>
                <a:ea typeface="楷体" panose="02010609060101010101" pitchFamily="49" charset="-122"/>
              </a:rPr>
              <a:t>这就是我的一生，我觉得我活着值得。如果有机会的话，我还乐意再活一次。</a:t>
            </a:r>
            <a:endParaRPr lang="zh-CN" altLang="en-US" b="1">
              <a:solidFill>
                <a:srgbClr val="FF0000"/>
              </a:solidFill>
              <a:latin typeface="楷体" panose="02010609060101010101" pitchFamily="49" charset="-122"/>
              <a:ea typeface="楷体" panose="02010609060101010101" pitchFamily="49" charset="-122"/>
            </a:endParaRPr>
          </a:p>
        </p:txBody>
      </p:sp>
      <p:grpSp>
        <p:nvGrpSpPr>
          <p:cNvPr id="35845" name="组合 15"/>
          <p:cNvGrpSpPr/>
          <p:nvPr/>
        </p:nvGrpSpPr>
        <p:grpSpPr bwMode="auto">
          <a:xfrm>
            <a:off x="44450" y="-39688"/>
            <a:ext cx="2006600" cy="522288"/>
            <a:chOff x="70" y="-63"/>
            <a:chExt cx="3160" cy="824"/>
          </a:xfrm>
        </p:grpSpPr>
        <p:sp>
          <p:nvSpPr>
            <p:cNvPr id="35846" name="文本框 6"/>
            <p:cNvSpPr txBox="1">
              <a:spLocks noChangeArrowheads="1"/>
            </p:cNvSpPr>
            <p:nvPr/>
          </p:nvSpPr>
          <p:spPr bwMode="auto">
            <a:xfrm>
              <a:off x="678" y="-63"/>
              <a:ext cx="2552" cy="825"/>
            </a:xfrm>
            <a:prstGeom prst="rect">
              <a:avLst/>
            </a:prstGeom>
            <a:noFill/>
            <a:ln w="9525">
              <a:noFill/>
              <a:miter lim="800000"/>
            </a:ln>
          </p:spPr>
          <p:txBody>
            <a:bodyPr wrap="none">
              <a:spAutoFit/>
            </a:bodyPr>
            <a:lstStyle/>
            <a:p>
              <a:r>
                <a:rPr kumimoji="1" lang="zh-CN" altLang="en-US" sz="2800">
                  <a:latin typeface="黑体" panose="02010609060101010101" pitchFamily="49" charset="-122"/>
                  <a:ea typeface="黑体" panose="02010609060101010101" pitchFamily="49" charset="-122"/>
                </a:rPr>
                <a:t>精读细研</a:t>
              </a:r>
            </a:p>
          </p:txBody>
        </p:sp>
        <p:cxnSp>
          <p:nvCxnSpPr>
            <p:cNvPr id="14"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5" name="菱形 14"/>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5844"/>
                                        </p:tgtEl>
                                        <p:attrNameLst>
                                          <p:attrName>style.visibility</p:attrName>
                                        </p:attrNameLst>
                                      </p:cBhvr>
                                      <p:to>
                                        <p:strVal val="visible"/>
                                      </p:to>
                                    </p:set>
                                    <p:animEffect transition="in" filter="randombar(horizontal)">
                                      <p:cBhvr>
                                        <p:cTn id="7" dur="500"/>
                                        <p:tgtEl>
                                          <p:spTgt spid="3584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584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866" name="组合 7"/>
          <p:cNvGrpSpPr/>
          <p:nvPr/>
        </p:nvGrpSpPr>
        <p:grpSpPr bwMode="auto">
          <a:xfrm>
            <a:off x="28575" y="-3175"/>
            <a:ext cx="2006600" cy="522288"/>
            <a:chOff x="70" y="-63"/>
            <a:chExt cx="3160" cy="822"/>
          </a:xfrm>
        </p:grpSpPr>
        <p:sp>
          <p:nvSpPr>
            <p:cNvPr id="36871" name="文本框 6"/>
            <p:cNvSpPr txBox="1">
              <a:spLocks noChangeArrowheads="1"/>
            </p:cNvSpPr>
            <p:nvPr/>
          </p:nvSpPr>
          <p:spPr bwMode="auto">
            <a:xfrm>
              <a:off x="678" y="-63"/>
              <a:ext cx="2528" cy="822"/>
            </a:xfrm>
            <a:prstGeom prst="rect">
              <a:avLst/>
            </a:prstGeom>
            <a:noFill/>
            <a:ln w="9525">
              <a:noFill/>
              <a:miter lim="800000"/>
            </a:ln>
          </p:spPr>
          <p:txBody>
            <a:bodyPr wrap="none">
              <a:spAutoFit/>
            </a:bodyPr>
            <a:lstStyle/>
            <a:p>
              <a:r>
                <a:rPr kumimoji="1" lang="zh-CN" altLang="en-US" sz="2800">
                  <a:latin typeface="黑体" panose="02010609060101010101" pitchFamily="49" charset="-122"/>
                  <a:ea typeface="黑体" panose="02010609060101010101" pitchFamily="49" charset="-122"/>
                </a:rPr>
                <a:t>合作探究</a:t>
              </a:r>
            </a:p>
          </p:txBody>
        </p:sp>
        <p:cxnSp>
          <p:nvCxnSpPr>
            <p:cNvPr id="9"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grpSp>
        <p:nvGrpSpPr>
          <p:cNvPr id="36867" name="组合 7"/>
          <p:cNvGrpSpPr/>
          <p:nvPr/>
        </p:nvGrpSpPr>
        <p:grpSpPr bwMode="auto">
          <a:xfrm>
            <a:off x="755650" y="1058863"/>
            <a:ext cx="7929563" cy="2520950"/>
            <a:chOff x="827088" y="627782"/>
            <a:chExt cx="7929562" cy="2520231"/>
          </a:xfrm>
        </p:grpSpPr>
        <p:pic>
          <p:nvPicPr>
            <p:cNvPr id="36868" name="图片 1"/>
            <p:cNvPicPr>
              <a:picLocks noChangeAspect="1"/>
            </p:cNvPicPr>
            <p:nvPr/>
          </p:nvPicPr>
          <p:blipFill>
            <a:blip r:embed="rId2" cstate="print"/>
            <a:srcRect/>
            <a:stretch>
              <a:fillRect/>
            </a:stretch>
          </p:blipFill>
          <p:spPr bwMode="auto">
            <a:xfrm>
              <a:off x="827088" y="1565275"/>
              <a:ext cx="1104900" cy="1582738"/>
            </a:xfrm>
            <a:prstGeom prst="rect">
              <a:avLst/>
            </a:prstGeom>
            <a:noFill/>
            <a:ln w="9525">
              <a:noFill/>
              <a:miter lim="800000"/>
              <a:headEnd/>
              <a:tailEnd/>
            </a:ln>
          </p:spPr>
        </p:pic>
        <p:pic>
          <p:nvPicPr>
            <p:cNvPr id="36869" name="圆角矩形 14"/>
            <p:cNvPicPr>
              <a:picLocks noChangeArrowheads="1"/>
            </p:cNvPicPr>
            <p:nvPr/>
          </p:nvPicPr>
          <p:blipFill>
            <a:blip r:embed="rId3" cstate="print"/>
            <a:srcRect/>
            <a:stretch>
              <a:fillRect/>
            </a:stretch>
          </p:blipFill>
          <p:spPr bwMode="auto">
            <a:xfrm>
              <a:off x="1377950" y="627782"/>
              <a:ext cx="7378700" cy="2260823"/>
            </a:xfrm>
            <a:prstGeom prst="rect">
              <a:avLst/>
            </a:prstGeom>
            <a:noFill/>
            <a:ln w="9525">
              <a:noFill/>
              <a:miter lim="800000"/>
              <a:headEnd/>
              <a:tailEnd/>
            </a:ln>
          </p:spPr>
        </p:pic>
        <p:sp>
          <p:nvSpPr>
            <p:cNvPr id="36870" name="矩形 14"/>
            <p:cNvSpPr>
              <a:spLocks noChangeArrowheads="1"/>
            </p:cNvSpPr>
            <p:nvPr/>
          </p:nvSpPr>
          <p:spPr bwMode="auto">
            <a:xfrm>
              <a:off x="2324894" y="843558"/>
              <a:ext cx="6120680" cy="1643058"/>
            </a:xfrm>
            <a:prstGeom prst="rect">
              <a:avLst/>
            </a:prstGeom>
            <a:noFill/>
            <a:ln w="9525">
              <a:noFill/>
              <a:miter lim="800000"/>
            </a:ln>
          </p:spPr>
          <p:txBody>
            <a:bodyPr>
              <a:spAutoFit/>
            </a:bodyPr>
            <a:lstStyle/>
            <a:p>
              <a:pPr>
                <a:lnSpc>
                  <a:spcPct val="120000"/>
                </a:lnSpc>
              </a:pPr>
              <a:r>
                <a:rPr lang="zh-CN" altLang="en-US" sz="2800">
                  <a:solidFill>
                    <a:srgbClr val="A96A00"/>
                  </a:solidFill>
                  <a:latin typeface="黑体" panose="02010609060101010101" pitchFamily="49" charset="-122"/>
                  <a:ea typeface="黑体" panose="02010609060101010101" pitchFamily="49" charset="-122"/>
                </a:rPr>
                <a:t>作者的语言独具魅力，请同学们画一画，圈一圈，找出自己喜欢的句子，并品析。</a:t>
              </a:r>
            </a:p>
          </p:txBody>
        </p:sp>
      </p:grpSp>
    </p:spTree>
  </p:cSld>
  <p:clrMapOvr>
    <a:masterClrMapping/>
  </p:clrMapOvr>
  <p:transition advTm="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890" name="组合 7"/>
          <p:cNvGrpSpPr/>
          <p:nvPr/>
        </p:nvGrpSpPr>
        <p:grpSpPr bwMode="auto">
          <a:xfrm>
            <a:off x="28575" y="-3175"/>
            <a:ext cx="2006600" cy="522288"/>
            <a:chOff x="70" y="-63"/>
            <a:chExt cx="3160" cy="822"/>
          </a:xfrm>
        </p:grpSpPr>
        <p:sp>
          <p:nvSpPr>
            <p:cNvPr id="37893" name="文本框 6"/>
            <p:cNvSpPr txBox="1">
              <a:spLocks noChangeArrowheads="1"/>
            </p:cNvSpPr>
            <p:nvPr/>
          </p:nvSpPr>
          <p:spPr bwMode="auto">
            <a:xfrm>
              <a:off x="678" y="-63"/>
              <a:ext cx="2528" cy="822"/>
            </a:xfrm>
            <a:prstGeom prst="rect">
              <a:avLst/>
            </a:prstGeom>
            <a:noFill/>
            <a:ln w="9525">
              <a:noFill/>
              <a:miter lim="800000"/>
            </a:ln>
          </p:spPr>
          <p:txBody>
            <a:bodyPr wrap="none">
              <a:spAutoFit/>
            </a:bodyPr>
            <a:lstStyle/>
            <a:p>
              <a:r>
                <a:rPr kumimoji="1" lang="zh-CN" altLang="en-US" sz="2800">
                  <a:latin typeface="黑体" panose="02010609060101010101" pitchFamily="49" charset="-122"/>
                  <a:ea typeface="黑体" panose="02010609060101010101" pitchFamily="49" charset="-122"/>
                </a:rPr>
                <a:t>合作探究</a:t>
              </a:r>
            </a:p>
          </p:txBody>
        </p:sp>
        <p:cxnSp>
          <p:nvCxnSpPr>
            <p:cNvPr id="5"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3" name="矩形 2"/>
          <p:cNvSpPr/>
          <p:nvPr/>
        </p:nvSpPr>
        <p:spPr>
          <a:xfrm>
            <a:off x="611188" y="555625"/>
            <a:ext cx="8137525" cy="892175"/>
          </a:xfrm>
          <a:prstGeom prst="rect">
            <a:avLst/>
          </a:prstGeom>
        </p:spPr>
        <p:txBody>
          <a:bodyPr>
            <a:spAutoFit/>
          </a:bodyPr>
          <a:lstStyle/>
          <a:p>
            <a:pPr algn="just">
              <a:spcAft>
                <a:spcPts val="0"/>
              </a:spcAft>
              <a:defRPr/>
            </a:pPr>
            <a:r>
              <a:rPr lang="en-US" altLang="zh-CN" sz="2600" b="1" kern="100" dirty="0">
                <a:solidFill>
                  <a:prstClr val="black"/>
                </a:solidFill>
                <a:latin typeface="楷体" panose="02010609060101010101" pitchFamily="49" charset="-122"/>
                <a:ea typeface="楷体" panose="02010609060101010101" pitchFamily="49" charset="-122"/>
                <a:cs typeface="Times New Roman" panose="02020603050405020304"/>
              </a:rPr>
              <a:t>    </a:t>
            </a:r>
            <a:r>
              <a:rPr lang="zh-CN" altLang="zh-CN" sz="2600" b="1" kern="100" dirty="0">
                <a:solidFill>
                  <a:prstClr val="black"/>
                </a:solidFill>
                <a:latin typeface="楷体" panose="02010609060101010101" pitchFamily="49" charset="-122"/>
                <a:ea typeface="楷体" panose="02010609060101010101" pitchFamily="49" charset="-122"/>
                <a:cs typeface="Times New Roman" panose="02020603050405020304"/>
              </a:rPr>
              <a:t>这三种</a:t>
            </a:r>
            <a:r>
              <a:rPr lang="zh-CN" altLang="en-US" sz="2600" b="1" kern="100" dirty="0">
                <a:solidFill>
                  <a:prstClr val="black"/>
                </a:solidFill>
                <a:latin typeface="楷体" panose="02010609060101010101" pitchFamily="49" charset="-122"/>
                <a:ea typeface="楷体" panose="02010609060101010101" pitchFamily="49" charset="-122"/>
                <a:cs typeface="Times New Roman" panose="02020603050405020304"/>
              </a:rPr>
              <a:t>感情</a:t>
            </a:r>
            <a:r>
              <a:rPr lang="zh-CN" altLang="zh-CN" sz="2600" b="1" kern="100" dirty="0">
                <a:solidFill>
                  <a:prstClr val="black"/>
                </a:solidFill>
                <a:latin typeface="楷体" panose="02010609060101010101" pitchFamily="49" charset="-122"/>
                <a:ea typeface="楷体" panose="02010609060101010101" pitchFamily="49" charset="-122"/>
                <a:cs typeface="Times New Roman" panose="02020603050405020304"/>
              </a:rPr>
              <a:t>就像</a:t>
            </a:r>
            <a:r>
              <a:rPr lang="zh-CN" altLang="zh-CN" sz="2600" b="1" u="sng" kern="100" dirty="0">
                <a:solidFill>
                  <a:srgbClr val="FF0000"/>
                </a:solidFill>
                <a:latin typeface="楷体" panose="02010609060101010101" pitchFamily="49" charset="-122"/>
                <a:ea typeface="楷体" panose="02010609060101010101" pitchFamily="49" charset="-122"/>
                <a:cs typeface="Times New Roman" panose="02020603050405020304"/>
              </a:rPr>
              <a:t>飓风</a:t>
            </a:r>
            <a:r>
              <a:rPr lang="zh-CN" altLang="zh-CN" sz="2600" b="1" kern="100" dirty="0">
                <a:solidFill>
                  <a:prstClr val="black"/>
                </a:solidFill>
                <a:latin typeface="楷体" panose="02010609060101010101" pitchFamily="49" charset="-122"/>
                <a:ea typeface="楷体" panose="02010609060101010101" pitchFamily="49" charset="-122"/>
                <a:cs typeface="Times New Roman" panose="02020603050405020304"/>
              </a:rPr>
              <a:t>一样</a:t>
            </a:r>
            <a:r>
              <a:rPr lang="zh-CN" altLang="en-US" sz="2600" b="1" kern="100" dirty="0">
                <a:solidFill>
                  <a:prstClr val="black"/>
                </a:solidFill>
                <a:latin typeface="楷体" panose="02010609060101010101" pitchFamily="49" charset="-122"/>
                <a:ea typeface="楷体" panose="02010609060101010101" pitchFamily="49" charset="-122"/>
                <a:cs typeface="Times New Roman" panose="02020603050405020304"/>
              </a:rPr>
              <a:t>，</a:t>
            </a:r>
            <a:r>
              <a:rPr lang="zh-CN" altLang="zh-CN" sz="2600" b="1" u="sng" kern="100" dirty="0">
                <a:solidFill>
                  <a:srgbClr val="FF0000"/>
                </a:solidFill>
                <a:latin typeface="楷体" panose="02010609060101010101" pitchFamily="49" charset="-122"/>
                <a:ea typeface="楷体" panose="02010609060101010101" pitchFamily="49" charset="-122"/>
                <a:cs typeface="Times New Roman" panose="02020603050405020304"/>
              </a:rPr>
              <a:t>在深深的苦海上</a:t>
            </a:r>
            <a:r>
              <a:rPr lang="zh-CN" altLang="en-US" sz="2600" b="1" kern="100" dirty="0">
                <a:solidFill>
                  <a:prstClr val="black"/>
                </a:solidFill>
                <a:latin typeface="楷体" panose="02010609060101010101" pitchFamily="49" charset="-122"/>
                <a:ea typeface="楷体" panose="02010609060101010101" pitchFamily="49" charset="-122"/>
                <a:cs typeface="Times New Roman" panose="02020603050405020304"/>
              </a:rPr>
              <a:t>，</a:t>
            </a:r>
            <a:r>
              <a:rPr lang="zh-CN" altLang="zh-CN" sz="2600" b="1" kern="100" dirty="0">
                <a:solidFill>
                  <a:prstClr val="black"/>
                </a:solidFill>
                <a:latin typeface="楷体" panose="02010609060101010101" pitchFamily="49" charset="-122"/>
                <a:ea typeface="楷体" panose="02010609060101010101" pitchFamily="49" charset="-122"/>
                <a:cs typeface="Times New Roman" panose="02020603050405020304"/>
              </a:rPr>
              <a:t>肆意地把我吹来吹去</a:t>
            </a:r>
            <a:r>
              <a:rPr lang="zh-CN" altLang="en-US" sz="2600" b="1" kern="100" dirty="0">
                <a:solidFill>
                  <a:prstClr val="black"/>
                </a:solidFill>
                <a:latin typeface="楷体" panose="02010609060101010101" pitchFamily="49" charset="-122"/>
                <a:ea typeface="楷体" panose="02010609060101010101" pitchFamily="49" charset="-122"/>
                <a:cs typeface="Times New Roman" panose="02020603050405020304"/>
              </a:rPr>
              <a:t>，</a:t>
            </a:r>
            <a:r>
              <a:rPr lang="zh-CN" altLang="zh-CN" sz="2600" b="1" kern="100" dirty="0">
                <a:solidFill>
                  <a:prstClr val="black"/>
                </a:solidFill>
                <a:latin typeface="楷体" panose="02010609060101010101" pitchFamily="49" charset="-122"/>
                <a:ea typeface="楷体" panose="02010609060101010101" pitchFamily="49" charset="-122"/>
                <a:cs typeface="Times New Roman" panose="02020603050405020304"/>
              </a:rPr>
              <a:t>吹到濒临绝望的边缘。</a:t>
            </a:r>
            <a:r>
              <a:rPr lang="en-US" altLang="zh-CN" sz="2600" b="1" kern="100" dirty="0">
                <a:solidFill>
                  <a:prstClr val="black"/>
                </a:solidFill>
                <a:latin typeface="楷体" panose="02010609060101010101" pitchFamily="49" charset="-122"/>
                <a:ea typeface="楷体" panose="02010609060101010101" pitchFamily="49" charset="-122"/>
                <a:cs typeface="Times New Roman" panose="02020603050405020304"/>
              </a:rPr>
              <a:t> </a:t>
            </a:r>
            <a:endParaRPr lang="zh-CN" altLang="zh-CN" sz="2600" b="1" kern="100" dirty="0">
              <a:solidFill>
                <a:prstClr val="black"/>
              </a:solidFill>
              <a:latin typeface="楷体" panose="02010609060101010101" pitchFamily="49" charset="-122"/>
              <a:ea typeface="楷体" panose="02010609060101010101" pitchFamily="49" charset="-122"/>
              <a:cs typeface="Times New Roman" panose="02020603050405020304"/>
            </a:endParaRPr>
          </a:p>
        </p:txBody>
      </p:sp>
      <p:sp>
        <p:nvSpPr>
          <p:cNvPr id="8" name="圆角矩形标注 7"/>
          <p:cNvSpPr/>
          <p:nvPr/>
        </p:nvSpPr>
        <p:spPr>
          <a:xfrm>
            <a:off x="719138" y="1563688"/>
            <a:ext cx="7848600" cy="3168650"/>
          </a:xfrm>
          <a:prstGeom prst="wedgeRoundRectCallout">
            <a:avLst>
              <a:gd name="adj1" fmla="val 45"/>
              <a:gd name="adj2" fmla="val -48921"/>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10000"/>
              </a:lnSpc>
              <a:defRPr/>
            </a:pPr>
            <a:r>
              <a:rPr lang="zh-CN" altLang="en-US" sz="2400" dirty="0">
                <a:solidFill>
                  <a:srgbClr val="0000FF"/>
                </a:solidFill>
                <a:latin typeface="黑体" panose="02010609060101010101" pitchFamily="49" charset="-122"/>
                <a:ea typeface="黑体" panose="02010609060101010101" pitchFamily="49" charset="-122"/>
              </a:rPr>
              <a:t>    用“飓风”设喻，表明这三种感情在作者心中的地位无比强大而不可遏抑，是作者永恒而无悔的追求，“在深深的苦海上”是说这些追求面临种种挑战，但无论如何，“我”都将任由这三种感情支配，去面临人生。这句话实际上告诉我们，对爱情的渴望，对知识的追求，对人类苦难不可遏制的同情心，这三种感情是作者在漫长一生中奋斗不息的强大精神动力。 </a:t>
            </a:r>
          </a:p>
        </p:txBody>
      </p:sp>
    </p:spTree>
  </p:cSld>
  <p:clrMapOvr>
    <a:masterClrMapping/>
  </p:clrMapOvr>
  <p:transition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914" name="组合 7"/>
          <p:cNvGrpSpPr/>
          <p:nvPr/>
        </p:nvGrpSpPr>
        <p:grpSpPr bwMode="auto">
          <a:xfrm>
            <a:off x="28575" y="-3175"/>
            <a:ext cx="2006600" cy="522288"/>
            <a:chOff x="70" y="-63"/>
            <a:chExt cx="3160" cy="822"/>
          </a:xfrm>
        </p:grpSpPr>
        <p:sp>
          <p:nvSpPr>
            <p:cNvPr id="38917" name="文本框 6"/>
            <p:cNvSpPr txBox="1">
              <a:spLocks noChangeArrowheads="1"/>
            </p:cNvSpPr>
            <p:nvPr/>
          </p:nvSpPr>
          <p:spPr bwMode="auto">
            <a:xfrm>
              <a:off x="678" y="-63"/>
              <a:ext cx="2528" cy="822"/>
            </a:xfrm>
            <a:prstGeom prst="rect">
              <a:avLst/>
            </a:prstGeom>
            <a:noFill/>
            <a:ln w="9525">
              <a:noFill/>
              <a:miter lim="800000"/>
            </a:ln>
          </p:spPr>
          <p:txBody>
            <a:bodyPr wrap="none">
              <a:spAutoFit/>
            </a:bodyPr>
            <a:lstStyle/>
            <a:p>
              <a:r>
                <a:rPr kumimoji="1" lang="zh-CN" altLang="en-US" sz="2800">
                  <a:latin typeface="黑体" panose="02010609060101010101" pitchFamily="49" charset="-122"/>
                  <a:ea typeface="黑体" panose="02010609060101010101" pitchFamily="49" charset="-122"/>
                </a:rPr>
                <a:t>合作探究</a:t>
              </a:r>
            </a:p>
          </p:txBody>
        </p:sp>
        <p:cxnSp>
          <p:nvCxnSpPr>
            <p:cNvPr id="5"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3" name="矩形 2"/>
          <p:cNvSpPr/>
          <p:nvPr/>
        </p:nvSpPr>
        <p:spPr>
          <a:xfrm>
            <a:off x="539750" y="744538"/>
            <a:ext cx="8064500" cy="954087"/>
          </a:xfrm>
          <a:prstGeom prst="rect">
            <a:avLst/>
          </a:prstGeom>
        </p:spPr>
        <p:txBody>
          <a:bodyPr>
            <a:spAutoFit/>
          </a:bodyPr>
          <a:lstStyle/>
          <a:p>
            <a:pPr algn="just">
              <a:spcAft>
                <a:spcPts val="0"/>
              </a:spcAft>
              <a:defRPr/>
            </a:pPr>
            <a:r>
              <a:rPr lang="en-US" altLang="zh-CN" sz="2800" b="1" kern="100" dirty="0">
                <a:solidFill>
                  <a:prstClr val="black"/>
                </a:solidFill>
                <a:latin typeface="楷体" panose="02010609060101010101" pitchFamily="49" charset="-122"/>
                <a:ea typeface="楷体" panose="02010609060101010101" pitchFamily="49" charset="-122"/>
                <a:cs typeface="Times New Roman" panose="02020603050405020304"/>
              </a:rPr>
              <a:t>    </a:t>
            </a:r>
            <a:r>
              <a:rPr lang="zh-CN" altLang="zh-CN" sz="2800" b="1" kern="100" dirty="0">
                <a:solidFill>
                  <a:prstClr val="black"/>
                </a:solidFill>
                <a:latin typeface="楷体" panose="02010609060101010101" pitchFamily="49" charset="-122"/>
                <a:ea typeface="楷体" panose="02010609060101010101" pitchFamily="49" charset="-122"/>
                <a:cs typeface="Times New Roman" panose="02020603050405020304"/>
              </a:rPr>
              <a:t>爱情和知识</a:t>
            </a:r>
            <a:r>
              <a:rPr lang="zh-CN" altLang="en-US" sz="2800" b="1" kern="100" dirty="0">
                <a:solidFill>
                  <a:prstClr val="black"/>
                </a:solidFill>
                <a:latin typeface="楷体" panose="02010609060101010101" pitchFamily="49" charset="-122"/>
                <a:ea typeface="楷体" panose="02010609060101010101" pitchFamily="49" charset="-122"/>
                <a:cs typeface="Times New Roman" panose="02020603050405020304"/>
              </a:rPr>
              <a:t>，</a:t>
            </a:r>
            <a:r>
              <a:rPr lang="zh-CN" altLang="zh-CN" sz="2800" b="1" kern="100" dirty="0">
                <a:solidFill>
                  <a:prstClr val="black"/>
                </a:solidFill>
                <a:latin typeface="楷体" panose="02010609060101010101" pitchFamily="49" charset="-122"/>
                <a:ea typeface="楷体" panose="02010609060101010101" pitchFamily="49" charset="-122"/>
                <a:cs typeface="Times New Roman" panose="02020603050405020304"/>
              </a:rPr>
              <a:t>尽其可能地把我</a:t>
            </a:r>
            <a:r>
              <a:rPr lang="zh-CN" altLang="zh-CN" sz="2800" b="1" u="sng" kern="100" dirty="0">
                <a:solidFill>
                  <a:srgbClr val="FF0000"/>
                </a:solidFill>
                <a:latin typeface="楷体" panose="02010609060101010101" pitchFamily="49" charset="-122"/>
                <a:ea typeface="楷体" panose="02010609060101010101" pitchFamily="49" charset="-122"/>
                <a:cs typeface="Times New Roman" panose="02020603050405020304"/>
              </a:rPr>
              <a:t>引</a:t>
            </a:r>
            <a:r>
              <a:rPr lang="zh-CN" altLang="en-US" sz="2800" b="1" u="sng" kern="100" dirty="0">
                <a:solidFill>
                  <a:srgbClr val="FF0000"/>
                </a:solidFill>
                <a:latin typeface="楷体" panose="02010609060101010101" pitchFamily="49" charset="-122"/>
                <a:ea typeface="楷体" panose="02010609060101010101" pitchFamily="49" charset="-122"/>
                <a:cs typeface="Times New Roman" panose="02020603050405020304"/>
              </a:rPr>
              <a:t>向云霄</a:t>
            </a:r>
            <a:r>
              <a:rPr lang="zh-CN" altLang="en-US" sz="2800" b="1" kern="100" dirty="0">
                <a:solidFill>
                  <a:prstClr val="black"/>
                </a:solidFill>
                <a:latin typeface="楷体" panose="02010609060101010101" pitchFamily="49" charset="-122"/>
                <a:ea typeface="楷体" panose="02010609060101010101" pitchFamily="49" charset="-122"/>
                <a:cs typeface="Times New Roman" panose="02020603050405020304"/>
              </a:rPr>
              <a:t>，</a:t>
            </a:r>
            <a:r>
              <a:rPr lang="zh-CN" altLang="zh-CN" sz="2800" b="1" kern="100" dirty="0">
                <a:solidFill>
                  <a:prstClr val="black"/>
                </a:solidFill>
                <a:latin typeface="楷体" panose="02010609060101010101" pitchFamily="49" charset="-122"/>
                <a:ea typeface="楷体" panose="02010609060101010101" pitchFamily="49" charset="-122"/>
                <a:cs typeface="Times New Roman" panose="02020603050405020304"/>
              </a:rPr>
              <a:t>但是同情心总把我</a:t>
            </a:r>
            <a:r>
              <a:rPr lang="zh-CN" altLang="zh-CN" sz="2800" b="1" u="sng" kern="100" dirty="0">
                <a:solidFill>
                  <a:srgbClr val="FF0000"/>
                </a:solidFill>
                <a:latin typeface="楷体" panose="02010609060101010101" pitchFamily="49" charset="-122"/>
                <a:ea typeface="楷体" panose="02010609060101010101" pitchFamily="49" charset="-122"/>
                <a:cs typeface="Times New Roman" panose="02020603050405020304"/>
              </a:rPr>
              <a:t>带回尘世</a:t>
            </a:r>
            <a:r>
              <a:rPr lang="zh-CN" altLang="zh-CN" sz="2800" b="1" kern="100" dirty="0">
                <a:solidFill>
                  <a:prstClr val="black"/>
                </a:solidFill>
                <a:latin typeface="楷体" panose="02010609060101010101" pitchFamily="49" charset="-122"/>
                <a:ea typeface="楷体" panose="02010609060101010101" pitchFamily="49" charset="-122"/>
                <a:cs typeface="Times New Roman" panose="02020603050405020304"/>
              </a:rPr>
              <a:t>。</a:t>
            </a:r>
          </a:p>
        </p:txBody>
      </p:sp>
      <p:sp>
        <p:nvSpPr>
          <p:cNvPr id="8" name="圆角矩形标注 7"/>
          <p:cNvSpPr/>
          <p:nvPr/>
        </p:nvSpPr>
        <p:spPr>
          <a:xfrm>
            <a:off x="719138" y="1924050"/>
            <a:ext cx="7848600" cy="2232025"/>
          </a:xfrm>
          <a:prstGeom prst="wedgeRoundRectCallout">
            <a:avLst>
              <a:gd name="adj1" fmla="val 45"/>
              <a:gd name="adj2" fmla="val -48921"/>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10000"/>
              </a:lnSpc>
              <a:defRPr/>
            </a:pPr>
            <a:r>
              <a:rPr lang="zh-CN" altLang="en-US" sz="2400" dirty="0">
                <a:solidFill>
                  <a:srgbClr val="0000FF"/>
                </a:solidFill>
                <a:latin typeface="黑体" panose="02010609060101010101" pitchFamily="49" charset="-122"/>
                <a:ea typeface="黑体" panose="02010609060101010101" pitchFamily="49" charset="-122"/>
              </a:rPr>
              <a:t>    从这句话中，我们可以体会到，爱情和知识把罗素引向美好的理想境界，他之所以孜孜不倦地追求知识，一方面是知识能引领他进入美好的境界，另一方面是他自己的智慧和力量贡献给人类，可以帮助人类摆脱苦难，这体现了一个伟大思想家拯救人类苦难的良知。</a:t>
            </a:r>
          </a:p>
        </p:txBody>
      </p:sp>
    </p:spTree>
  </p:cSld>
  <p:clrMapOvr>
    <a:masterClrMapping/>
  </p:clrMapOvr>
  <p:transition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矩形 1"/>
          <p:cNvSpPr>
            <a:spLocks noChangeArrowheads="1"/>
          </p:cNvSpPr>
          <p:nvPr/>
        </p:nvSpPr>
        <p:spPr bwMode="auto">
          <a:xfrm>
            <a:off x="1236663" y="842963"/>
            <a:ext cx="7007225" cy="523875"/>
          </a:xfrm>
          <a:prstGeom prst="rect">
            <a:avLst/>
          </a:prstGeom>
          <a:noFill/>
          <a:ln w="9525">
            <a:noFill/>
            <a:miter lim="800000"/>
          </a:ln>
        </p:spPr>
        <p:txBody>
          <a:bodyPr wrap="none">
            <a:spAutoFit/>
          </a:bodyPr>
          <a:lstStyle/>
          <a:p>
            <a:r>
              <a:rPr lang="zh-CN" altLang="en-US" sz="2800" b="1">
                <a:latin typeface="宋体" panose="02010600030101010101" pitchFamily="2" charset="-122"/>
              </a:rPr>
              <a:t>作者的这三种激情有没有内在的逻辑顺序？</a:t>
            </a:r>
          </a:p>
        </p:txBody>
      </p:sp>
      <p:sp>
        <p:nvSpPr>
          <p:cNvPr id="3" name="矩形 2"/>
          <p:cNvSpPr>
            <a:spLocks noChangeArrowheads="1"/>
          </p:cNvSpPr>
          <p:nvPr/>
        </p:nvSpPr>
        <p:spPr bwMode="auto">
          <a:xfrm>
            <a:off x="503238" y="1579563"/>
            <a:ext cx="8137525" cy="2678112"/>
          </a:xfrm>
          <a:prstGeom prst="rect">
            <a:avLst/>
          </a:prstGeom>
          <a:noFill/>
          <a:ln w="9525">
            <a:noFill/>
            <a:miter lim="800000"/>
          </a:ln>
        </p:spPr>
        <p:txBody>
          <a:bodyPr>
            <a:spAutoFit/>
          </a:bodyPr>
          <a:lstStyle/>
          <a:p>
            <a:pPr>
              <a:lnSpc>
                <a:spcPct val="150000"/>
              </a:lnSpc>
            </a:pPr>
            <a:r>
              <a:rPr lang="zh-CN" altLang="en-US" sz="2800" b="1">
                <a:latin typeface="楷体" panose="02010609060101010101" pitchFamily="49" charset="-122"/>
                <a:ea typeface="楷体" panose="02010609060101010101" pitchFamily="49" charset="-122"/>
              </a:rPr>
              <a:t>    这三种激情是按照</a:t>
            </a:r>
            <a:r>
              <a:rPr lang="zh-CN" altLang="en-US" sz="2800" b="1">
                <a:solidFill>
                  <a:srgbClr val="FF0000"/>
                </a:solidFill>
                <a:latin typeface="楷体" panose="02010609060101010101" pitchFamily="49" charset="-122"/>
                <a:ea typeface="楷体" panose="02010609060101010101" pitchFamily="49" charset="-122"/>
              </a:rPr>
              <a:t>境界、感情的由浅入深的逻辑顺序排列</a:t>
            </a:r>
            <a:r>
              <a:rPr lang="zh-CN" altLang="en-US" sz="2800" b="1">
                <a:latin typeface="楷体" panose="02010609060101010101" pitchFamily="49" charset="-122"/>
                <a:ea typeface="楷体" panose="02010609060101010101" pitchFamily="49" charset="-122"/>
              </a:rPr>
              <a:t>的。对爱情的追求是最人本能的追求，对知识的渴望则进了一层，而对人类苦难的同情则升华到了博爱的境界。</a:t>
            </a:r>
          </a:p>
        </p:txBody>
      </p:sp>
      <p:grpSp>
        <p:nvGrpSpPr>
          <p:cNvPr id="39940" name="组合 7"/>
          <p:cNvGrpSpPr/>
          <p:nvPr/>
        </p:nvGrpSpPr>
        <p:grpSpPr bwMode="auto">
          <a:xfrm>
            <a:off x="28575" y="-3175"/>
            <a:ext cx="2006600" cy="522288"/>
            <a:chOff x="70" y="-63"/>
            <a:chExt cx="3160" cy="822"/>
          </a:xfrm>
        </p:grpSpPr>
        <p:sp>
          <p:nvSpPr>
            <p:cNvPr id="39941" name="文本框 6"/>
            <p:cNvSpPr txBox="1">
              <a:spLocks noChangeArrowheads="1"/>
            </p:cNvSpPr>
            <p:nvPr/>
          </p:nvSpPr>
          <p:spPr bwMode="auto">
            <a:xfrm>
              <a:off x="678" y="-63"/>
              <a:ext cx="2528" cy="822"/>
            </a:xfrm>
            <a:prstGeom prst="rect">
              <a:avLst/>
            </a:prstGeom>
            <a:noFill/>
            <a:ln w="9525">
              <a:noFill/>
              <a:miter lim="800000"/>
            </a:ln>
          </p:spPr>
          <p:txBody>
            <a:bodyPr wrap="none">
              <a:spAutoFit/>
            </a:bodyPr>
            <a:lstStyle/>
            <a:p>
              <a:r>
                <a:rPr kumimoji="1" lang="zh-CN" altLang="en-US" sz="2800">
                  <a:latin typeface="黑体" panose="02010609060101010101" pitchFamily="49" charset="-122"/>
                  <a:ea typeface="黑体" panose="02010609060101010101" pitchFamily="49" charset="-122"/>
                </a:rPr>
                <a:t>合作探究</a:t>
              </a:r>
            </a:p>
          </p:txBody>
        </p:sp>
        <p:cxnSp>
          <p:nvCxnSpPr>
            <p:cNvPr id="11"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62" name="组合 7"/>
          <p:cNvGrpSpPr/>
          <p:nvPr/>
        </p:nvGrpSpPr>
        <p:grpSpPr bwMode="auto">
          <a:xfrm>
            <a:off x="28575" y="-3175"/>
            <a:ext cx="2006600" cy="522288"/>
            <a:chOff x="70" y="-63"/>
            <a:chExt cx="3160" cy="822"/>
          </a:xfrm>
        </p:grpSpPr>
        <p:sp>
          <p:nvSpPr>
            <p:cNvPr id="40968" name="文本框 6"/>
            <p:cNvSpPr txBox="1">
              <a:spLocks noChangeArrowheads="1"/>
            </p:cNvSpPr>
            <p:nvPr/>
          </p:nvSpPr>
          <p:spPr bwMode="auto">
            <a:xfrm>
              <a:off x="678" y="-63"/>
              <a:ext cx="2528" cy="822"/>
            </a:xfrm>
            <a:prstGeom prst="rect">
              <a:avLst/>
            </a:prstGeom>
            <a:noFill/>
            <a:ln w="9525">
              <a:noFill/>
              <a:miter lim="800000"/>
            </a:ln>
          </p:spPr>
          <p:txBody>
            <a:bodyPr wrap="none">
              <a:spAutoFit/>
            </a:bodyPr>
            <a:lstStyle/>
            <a:p>
              <a:r>
                <a:rPr kumimoji="1" lang="zh-CN" altLang="en-US" sz="2800">
                  <a:latin typeface="黑体" panose="02010609060101010101" pitchFamily="49" charset="-122"/>
                  <a:ea typeface="黑体" panose="02010609060101010101" pitchFamily="49" charset="-122"/>
                </a:rPr>
                <a:t>合作探究</a:t>
              </a:r>
            </a:p>
          </p:txBody>
        </p:sp>
        <p:cxnSp>
          <p:nvCxnSpPr>
            <p:cNvPr id="10"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grpSp>
        <p:nvGrpSpPr>
          <p:cNvPr id="40963" name="组合 7"/>
          <p:cNvGrpSpPr/>
          <p:nvPr/>
        </p:nvGrpSpPr>
        <p:grpSpPr bwMode="auto">
          <a:xfrm>
            <a:off x="755650" y="1058863"/>
            <a:ext cx="7929563" cy="2520950"/>
            <a:chOff x="827088" y="627782"/>
            <a:chExt cx="7929562" cy="2520231"/>
          </a:xfrm>
        </p:grpSpPr>
        <p:pic>
          <p:nvPicPr>
            <p:cNvPr id="40965" name="图片 1"/>
            <p:cNvPicPr>
              <a:picLocks noChangeAspect="1"/>
            </p:cNvPicPr>
            <p:nvPr/>
          </p:nvPicPr>
          <p:blipFill>
            <a:blip r:embed="rId2" cstate="print"/>
            <a:srcRect/>
            <a:stretch>
              <a:fillRect/>
            </a:stretch>
          </p:blipFill>
          <p:spPr bwMode="auto">
            <a:xfrm>
              <a:off x="827088" y="1565275"/>
              <a:ext cx="1104900" cy="1582738"/>
            </a:xfrm>
            <a:prstGeom prst="rect">
              <a:avLst/>
            </a:prstGeom>
            <a:noFill/>
            <a:ln w="9525">
              <a:noFill/>
              <a:miter lim="800000"/>
              <a:headEnd/>
              <a:tailEnd/>
            </a:ln>
          </p:spPr>
        </p:pic>
        <p:pic>
          <p:nvPicPr>
            <p:cNvPr id="40966" name="圆角矩形 14"/>
            <p:cNvPicPr>
              <a:picLocks noChangeArrowheads="1"/>
            </p:cNvPicPr>
            <p:nvPr/>
          </p:nvPicPr>
          <p:blipFill>
            <a:blip r:embed="rId3" cstate="print"/>
            <a:srcRect/>
            <a:stretch>
              <a:fillRect/>
            </a:stretch>
          </p:blipFill>
          <p:spPr bwMode="auto">
            <a:xfrm>
              <a:off x="1377950" y="627782"/>
              <a:ext cx="7378700" cy="1728862"/>
            </a:xfrm>
            <a:prstGeom prst="rect">
              <a:avLst/>
            </a:prstGeom>
            <a:noFill/>
            <a:ln w="9525">
              <a:noFill/>
              <a:miter lim="800000"/>
              <a:headEnd/>
              <a:tailEnd/>
            </a:ln>
          </p:spPr>
        </p:pic>
        <p:sp>
          <p:nvSpPr>
            <p:cNvPr id="40967" name="矩形 14"/>
            <p:cNvSpPr>
              <a:spLocks noChangeArrowheads="1"/>
            </p:cNvSpPr>
            <p:nvPr/>
          </p:nvSpPr>
          <p:spPr bwMode="auto">
            <a:xfrm>
              <a:off x="2324894" y="843558"/>
              <a:ext cx="6120680" cy="1126141"/>
            </a:xfrm>
            <a:prstGeom prst="rect">
              <a:avLst/>
            </a:prstGeom>
            <a:noFill/>
            <a:ln w="9525">
              <a:noFill/>
              <a:miter lim="800000"/>
            </a:ln>
          </p:spPr>
          <p:txBody>
            <a:bodyPr>
              <a:spAutoFit/>
            </a:bodyPr>
            <a:lstStyle/>
            <a:p>
              <a:pPr>
                <a:lnSpc>
                  <a:spcPct val="120000"/>
                </a:lnSpc>
              </a:pPr>
              <a:r>
                <a:rPr lang="zh-CN" altLang="en-US" sz="2800">
                  <a:solidFill>
                    <a:srgbClr val="A96A00"/>
                  </a:solidFill>
                  <a:latin typeface="黑体" panose="02010609060101010101" pitchFamily="49" charset="-122"/>
                  <a:ea typeface="黑体" panose="02010609060101010101" pitchFamily="49" charset="-122"/>
                </a:rPr>
                <a:t>    作者的三种感情哪一种最能引起你的共鸣？与身边的同学讨论一下。</a:t>
              </a:r>
            </a:p>
          </p:txBody>
        </p:sp>
      </p:grpSp>
      <p:sp>
        <p:nvSpPr>
          <p:cNvPr id="2" name="TextBox 1"/>
          <p:cNvSpPr txBox="1">
            <a:spLocks noChangeArrowheads="1"/>
          </p:cNvSpPr>
          <p:nvPr/>
        </p:nvSpPr>
        <p:spPr bwMode="auto">
          <a:xfrm>
            <a:off x="2035175" y="2859088"/>
            <a:ext cx="6497638" cy="1201737"/>
          </a:xfrm>
          <a:prstGeom prst="rect">
            <a:avLst/>
          </a:prstGeom>
          <a:noFill/>
          <a:ln w="9525">
            <a:noFill/>
            <a:miter lim="800000"/>
          </a:ln>
        </p:spPr>
        <p:txBody>
          <a:bodyPr>
            <a:spAutoFit/>
          </a:bodyPr>
          <a:lstStyle/>
          <a:p>
            <a:r>
              <a:rPr lang="zh-CN" altLang="en-US" sz="2400" b="1">
                <a:latin typeface="楷体" panose="02010609060101010101" pitchFamily="49" charset="-122"/>
                <a:ea typeface="楷体" panose="02010609060101010101" pitchFamily="49" charset="-122"/>
              </a:rPr>
              <a:t>提示：爱情</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人与人之间最深刻最美的联系。</a:t>
            </a:r>
            <a:endParaRPr lang="en-US" altLang="zh-CN" sz="2400" b="1">
              <a:latin typeface="楷体" panose="02010609060101010101" pitchFamily="49" charset="-122"/>
              <a:ea typeface="楷体" panose="02010609060101010101" pitchFamily="49" charset="-122"/>
            </a:endParaRPr>
          </a:p>
          <a:p>
            <a:r>
              <a:rPr lang="en-US" altLang="zh-CN" sz="2400" b="1">
                <a:latin typeface="楷体" panose="02010609060101010101" pitchFamily="49" charset="-122"/>
                <a:ea typeface="楷体" panose="02010609060101010101" pitchFamily="49" charset="-122"/>
              </a:rPr>
              <a:t>      </a:t>
            </a:r>
            <a:r>
              <a:rPr lang="zh-CN" altLang="en-US" sz="2400" b="1">
                <a:latin typeface="楷体" panose="02010609060101010101" pitchFamily="49" charset="-122"/>
                <a:ea typeface="楷体" panose="02010609060101010101" pitchFamily="49" charset="-122"/>
              </a:rPr>
              <a:t>知识</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开阔眼界，使精神富足。</a:t>
            </a:r>
            <a:endParaRPr lang="en-US" altLang="zh-CN" sz="2400" b="1">
              <a:latin typeface="楷体" panose="02010609060101010101" pitchFamily="49" charset="-122"/>
              <a:ea typeface="楷体" panose="02010609060101010101" pitchFamily="49" charset="-122"/>
            </a:endParaRPr>
          </a:p>
          <a:p>
            <a:r>
              <a:rPr lang="en-US" altLang="zh-CN" sz="2400" b="1">
                <a:latin typeface="楷体" panose="02010609060101010101" pitchFamily="49" charset="-122"/>
                <a:ea typeface="楷体" panose="02010609060101010101" pitchFamily="49" charset="-122"/>
              </a:rPr>
              <a:t>      </a:t>
            </a:r>
            <a:r>
              <a:rPr lang="zh-CN" altLang="en-US" sz="2400" b="1">
                <a:latin typeface="楷体" panose="02010609060101010101" pitchFamily="49" charset="-122"/>
                <a:ea typeface="楷体" panose="02010609060101010101" pitchFamily="49" charset="-122"/>
              </a:rPr>
              <a:t>同情心</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博爱。</a:t>
            </a:r>
          </a:p>
        </p:txBody>
      </p:sp>
    </p:spTree>
  </p:cSld>
  <p:clrMapOvr>
    <a:masterClrMapping/>
  </p:clrMapOvr>
  <p:transition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Box 5"/>
          <p:cNvSpPr txBox="1">
            <a:spLocks noChangeArrowheads="1"/>
          </p:cNvSpPr>
          <p:nvPr/>
        </p:nvSpPr>
        <p:spPr bwMode="auto">
          <a:xfrm>
            <a:off x="395288" y="1547813"/>
            <a:ext cx="8424862" cy="2032000"/>
          </a:xfrm>
          <a:prstGeom prst="rect">
            <a:avLst/>
          </a:prstGeom>
          <a:noFill/>
          <a:ln w="9525">
            <a:noFill/>
            <a:miter lim="800000"/>
          </a:ln>
        </p:spPr>
        <p:txBody>
          <a:bodyPr>
            <a:spAutoFit/>
          </a:bodyPr>
          <a:lstStyle/>
          <a:p>
            <a:pPr eaLnBrk="0" hangingPunct="0">
              <a:lnSpc>
                <a:spcPct val="150000"/>
              </a:lnSpc>
            </a:pPr>
            <a:r>
              <a:rPr lang="zh-CN" altLang="en-US" sz="2800" b="1">
                <a:latin typeface="楷体" panose="02010609060101010101" pitchFamily="49" charset="-122"/>
                <a:ea typeface="楷体" panose="02010609060101010101" pitchFamily="49" charset="-122"/>
              </a:rPr>
              <a:t>    作者以真挚的态度、朴素的语言道出了自己的人生追求和价值取向，也为我们彰显了一个思想家博大的情怀和崇高的思想境界。</a:t>
            </a:r>
          </a:p>
        </p:txBody>
      </p:sp>
      <p:grpSp>
        <p:nvGrpSpPr>
          <p:cNvPr id="41987" name="组合 1"/>
          <p:cNvGrpSpPr/>
          <p:nvPr/>
        </p:nvGrpSpPr>
        <p:grpSpPr bwMode="auto">
          <a:xfrm>
            <a:off x="3700463" y="598488"/>
            <a:ext cx="1743075" cy="644525"/>
            <a:chOff x="3333750" y="598488"/>
            <a:chExt cx="1743075" cy="643766"/>
          </a:xfrm>
        </p:grpSpPr>
        <p:sp>
          <p:nvSpPr>
            <p:cNvPr id="15" name="圆角矩形 14"/>
            <p:cNvSpPr/>
            <p:nvPr/>
          </p:nvSpPr>
          <p:spPr>
            <a:xfrm rot="555800">
              <a:off x="4602162" y="715825"/>
              <a:ext cx="442913" cy="418606"/>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6" name="圆角矩形 15"/>
            <p:cNvSpPr/>
            <p:nvPr/>
          </p:nvSpPr>
          <p:spPr>
            <a:xfrm rot="20470821">
              <a:off x="4197350" y="722167"/>
              <a:ext cx="442912" cy="420192"/>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7" name="圆角矩形 16"/>
            <p:cNvSpPr/>
            <p:nvPr/>
          </p:nvSpPr>
          <p:spPr>
            <a:xfrm rot="319204">
              <a:off x="3778250" y="722167"/>
              <a:ext cx="441325" cy="420192"/>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9" name="圆角矩形 18"/>
            <p:cNvSpPr/>
            <p:nvPr/>
          </p:nvSpPr>
          <p:spPr>
            <a:xfrm rot="21148334">
              <a:off x="3368675" y="730095"/>
              <a:ext cx="441325" cy="420193"/>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41996" name="矩形 1"/>
            <p:cNvSpPr>
              <a:spLocks noChangeArrowheads="1"/>
            </p:cNvSpPr>
            <p:nvPr/>
          </p:nvSpPr>
          <p:spPr bwMode="auto">
            <a:xfrm>
              <a:off x="3333750" y="598488"/>
              <a:ext cx="1743075" cy="643766"/>
            </a:xfrm>
            <a:prstGeom prst="rect">
              <a:avLst/>
            </a:prstGeom>
            <a:noFill/>
            <a:ln w="9525">
              <a:noFill/>
              <a:miter lim="800000"/>
            </a:ln>
          </p:spPr>
          <p:txBody>
            <a:bodyPr>
              <a:spAutoFit/>
            </a:bodyPr>
            <a:lstStyle/>
            <a:p>
              <a:pPr algn="dist" eaLnBrk="0" hangingPunct="0">
                <a:lnSpc>
                  <a:spcPts val="4300"/>
                </a:lnSpc>
              </a:pPr>
              <a:r>
                <a:rPr lang="zh-CN" altLang="en-US" sz="2800" b="1">
                  <a:solidFill>
                    <a:schemeClr val="bg1"/>
                  </a:solidFill>
                  <a:latin typeface="楷体" panose="02010609060101010101" pitchFamily="49" charset="-122"/>
                  <a:ea typeface="楷体" panose="02010609060101010101" pitchFamily="49" charset="-122"/>
                </a:rPr>
                <a:t>概括主题</a:t>
              </a:r>
            </a:p>
          </p:txBody>
        </p:sp>
      </p:grpSp>
      <p:grpSp>
        <p:nvGrpSpPr>
          <p:cNvPr id="41988" name="组合 13"/>
          <p:cNvGrpSpPr/>
          <p:nvPr/>
        </p:nvGrpSpPr>
        <p:grpSpPr bwMode="auto">
          <a:xfrm>
            <a:off x="28575" y="-20638"/>
            <a:ext cx="2006600" cy="522288"/>
            <a:chOff x="70" y="-63"/>
            <a:chExt cx="3160" cy="822"/>
          </a:xfrm>
        </p:grpSpPr>
        <p:sp>
          <p:nvSpPr>
            <p:cNvPr id="41989" name="文本框 6"/>
            <p:cNvSpPr txBox="1">
              <a:spLocks noChangeArrowheads="1"/>
            </p:cNvSpPr>
            <p:nvPr/>
          </p:nvSpPr>
          <p:spPr bwMode="auto">
            <a:xfrm>
              <a:off x="678" y="-63"/>
              <a:ext cx="2528" cy="822"/>
            </a:xfrm>
            <a:prstGeom prst="rect">
              <a:avLst/>
            </a:prstGeom>
            <a:noFill/>
            <a:ln w="9525">
              <a:noFill/>
              <a:miter lim="800000"/>
            </a:ln>
          </p:spPr>
          <p:txBody>
            <a:bodyPr wrap="none">
              <a:spAutoFit/>
            </a:bodyPr>
            <a:lstStyle/>
            <a:p>
              <a:r>
                <a:rPr kumimoji="1" lang="zh-CN" altLang="en-US" sz="2800">
                  <a:latin typeface="黑体" panose="02010609060101010101" pitchFamily="49" charset="-122"/>
                  <a:ea typeface="黑体" panose="02010609060101010101" pitchFamily="49" charset="-122"/>
                </a:rPr>
                <a:t>课堂小结</a:t>
              </a:r>
            </a:p>
          </p:txBody>
        </p:sp>
        <p:cxnSp>
          <p:nvCxnSpPr>
            <p:cNvPr id="27"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8" name="菱形 27"/>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a:spLocks noChangeArrowheads="1"/>
          </p:cNvSpPr>
          <p:nvPr/>
        </p:nvSpPr>
        <p:spPr bwMode="auto">
          <a:xfrm>
            <a:off x="2484438" y="1671638"/>
            <a:ext cx="696912" cy="708025"/>
          </a:xfrm>
          <a:prstGeom prst="rect">
            <a:avLst/>
          </a:prstGeom>
          <a:noFill/>
          <a:ln w="9525">
            <a:noFill/>
            <a:miter lim="800000"/>
          </a:ln>
        </p:spPr>
        <p:txBody>
          <a:bodyPr wrap="none">
            <a:spAutoFit/>
          </a:bodyPr>
          <a:lstStyle/>
          <a:p>
            <a:pPr eaLnBrk="0" hangingPunct="0"/>
            <a:r>
              <a:rPr lang="zh-CN" altLang="zh-CN" sz="4000">
                <a:solidFill>
                  <a:srgbClr val="000000"/>
                </a:solidFill>
                <a:latin typeface="楷体" panose="02010609060101010101" pitchFamily="49" charset="-122"/>
                <a:ea typeface="楷体" panose="02010609060101010101" pitchFamily="49" charset="-122"/>
              </a:rPr>
              <a:t>洗</a:t>
            </a:r>
            <a:endParaRPr lang="zh-CN" altLang="en-US"/>
          </a:p>
        </p:txBody>
      </p:sp>
      <p:sp>
        <p:nvSpPr>
          <p:cNvPr id="6147" name="矩形 53"/>
          <p:cNvSpPr>
            <a:spLocks noChangeArrowheads="1"/>
          </p:cNvSpPr>
          <p:nvPr/>
        </p:nvSpPr>
        <p:spPr bwMode="auto">
          <a:xfrm>
            <a:off x="3132138" y="1671638"/>
            <a:ext cx="696912" cy="708025"/>
          </a:xfrm>
          <a:prstGeom prst="rect">
            <a:avLst/>
          </a:prstGeom>
          <a:noFill/>
          <a:ln w="9525">
            <a:noFill/>
            <a:miter lim="800000"/>
          </a:ln>
        </p:spPr>
        <p:txBody>
          <a:bodyPr wrap="none">
            <a:spAutoFit/>
          </a:bodyPr>
          <a:lstStyle/>
          <a:p>
            <a:pPr eaLnBrk="0" hangingPunct="0"/>
            <a:r>
              <a:rPr lang="zh-CN" altLang="zh-CN" sz="4000" u="sng">
                <a:solidFill>
                  <a:srgbClr val="FF0000"/>
                </a:solidFill>
                <a:latin typeface="楷体" panose="02010609060101010101" pitchFamily="49" charset="-122"/>
                <a:ea typeface="楷体" panose="02010609060101010101" pitchFamily="49" charset="-122"/>
              </a:rPr>
              <a:t>涤</a:t>
            </a:r>
            <a:endParaRPr lang="zh-CN" altLang="en-US" u="sng">
              <a:solidFill>
                <a:srgbClr val="FF0000"/>
              </a:solidFill>
            </a:endParaRPr>
          </a:p>
        </p:txBody>
      </p:sp>
      <p:sp>
        <p:nvSpPr>
          <p:cNvPr id="55" name="矩形 54"/>
          <p:cNvSpPr>
            <a:spLocks noChangeArrowheads="1"/>
          </p:cNvSpPr>
          <p:nvPr/>
        </p:nvSpPr>
        <p:spPr bwMode="auto">
          <a:xfrm>
            <a:off x="3205163" y="1311275"/>
            <a:ext cx="477837" cy="523875"/>
          </a:xfrm>
          <a:prstGeom prst="rect">
            <a:avLst/>
          </a:prstGeom>
          <a:noFill/>
          <a:ln w="9525">
            <a:noFill/>
            <a:miter lim="800000"/>
          </a:ln>
        </p:spPr>
        <p:txBody>
          <a:bodyPr wrap="none">
            <a:spAutoFit/>
          </a:bodyPr>
          <a:lstStyle/>
          <a:p>
            <a:pPr eaLnBrk="0" hangingPunct="0"/>
            <a:r>
              <a:rPr lang="en-US" altLang="zh-CN" sz="2800">
                <a:solidFill>
                  <a:srgbClr val="000000"/>
                </a:solidFill>
                <a:latin typeface="汉语拼音" pitchFamily="34" charset="0"/>
                <a:ea typeface="楷体" panose="02010609060101010101" pitchFamily="49" charset="-122"/>
                <a:cs typeface="汉语拼音" pitchFamily="34" charset="0"/>
              </a:rPr>
              <a:t>dí</a:t>
            </a:r>
            <a:endParaRPr lang="zh-CN" altLang="en-US" sz="2800">
              <a:latin typeface="汉语拼音" pitchFamily="34" charset="0"/>
              <a:ea typeface="楷体" panose="02010609060101010101" pitchFamily="49" charset="-122"/>
              <a:cs typeface="汉语拼音" pitchFamily="34" charset="0"/>
            </a:endParaRPr>
          </a:p>
        </p:txBody>
      </p:sp>
      <p:sp>
        <p:nvSpPr>
          <p:cNvPr id="6149" name="矩形 59"/>
          <p:cNvSpPr>
            <a:spLocks noChangeArrowheads="1"/>
          </p:cNvSpPr>
          <p:nvPr/>
        </p:nvSpPr>
        <p:spPr bwMode="auto">
          <a:xfrm>
            <a:off x="6394450" y="1671638"/>
            <a:ext cx="696913" cy="708025"/>
          </a:xfrm>
          <a:prstGeom prst="rect">
            <a:avLst/>
          </a:prstGeom>
          <a:noFill/>
          <a:ln w="9525">
            <a:noFill/>
            <a:miter lim="800000"/>
          </a:ln>
        </p:spPr>
        <p:txBody>
          <a:bodyPr wrap="none">
            <a:spAutoFit/>
          </a:bodyPr>
          <a:lstStyle/>
          <a:p>
            <a:pPr eaLnBrk="0" hangingPunct="0"/>
            <a:r>
              <a:rPr lang="zh-CN" altLang="zh-CN" sz="4000" u="sng">
                <a:solidFill>
                  <a:srgbClr val="FF0000"/>
                </a:solidFill>
                <a:latin typeface="楷体" panose="02010609060101010101" pitchFamily="49" charset="-122"/>
                <a:ea typeface="楷体" panose="02010609060101010101" pitchFamily="49" charset="-122"/>
              </a:rPr>
              <a:t>臼</a:t>
            </a:r>
            <a:endParaRPr lang="zh-CN" altLang="en-US" u="sng">
              <a:solidFill>
                <a:srgbClr val="FF0000"/>
              </a:solidFill>
            </a:endParaRPr>
          </a:p>
        </p:txBody>
      </p:sp>
      <p:sp>
        <p:nvSpPr>
          <p:cNvPr id="62" name="矩形 61"/>
          <p:cNvSpPr>
            <a:spLocks noChangeArrowheads="1"/>
          </p:cNvSpPr>
          <p:nvPr/>
        </p:nvSpPr>
        <p:spPr bwMode="auto">
          <a:xfrm>
            <a:off x="6970713" y="1671638"/>
            <a:ext cx="696912" cy="708025"/>
          </a:xfrm>
          <a:prstGeom prst="rect">
            <a:avLst/>
          </a:prstGeom>
          <a:noFill/>
          <a:ln w="9525">
            <a:noFill/>
            <a:miter lim="800000"/>
          </a:ln>
        </p:spPr>
        <p:txBody>
          <a:bodyPr wrap="none">
            <a:spAutoFit/>
          </a:bodyPr>
          <a:lstStyle/>
          <a:p>
            <a:pPr eaLnBrk="0" hangingPunct="0"/>
            <a:r>
              <a:rPr lang="zh-CN" altLang="zh-CN" sz="4000">
                <a:solidFill>
                  <a:srgbClr val="000000"/>
                </a:solidFill>
                <a:latin typeface="楷体" panose="02010609060101010101" pitchFamily="49" charset="-122"/>
                <a:ea typeface="楷体" panose="02010609060101010101" pitchFamily="49" charset="-122"/>
              </a:rPr>
              <a:t>齿</a:t>
            </a:r>
            <a:endParaRPr lang="zh-CN" altLang="en-US"/>
          </a:p>
        </p:txBody>
      </p:sp>
      <p:sp>
        <p:nvSpPr>
          <p:cNvPr id="63" name="矩形 62"/>
          <p:cNvSpPr>
            <a:spLocks noChangeArrowheads="1"/>
          </p:cNvSpPr>
          <p:nvPr/>
        </p:nvSpPr>
        <p:spPr bwMode="auto">
          <a:xfrm>
            <a:off x="6399213" y="1311275"/>
            <a:ext cx="642937" cy="523875"/>
          </a:xfrm>
          <a:prstGeom prst="rect">
            <a:avLst/>
          </a:prstGeom>
          <a:noFill/>
          <a:ln w="9525">
            <a:noFill/>
            <a:miter lim="800000"/>
          </a:ln>
        </p:spPr>
        <p:txBody>
          <a:bodyPr wrap="none">
            <a:spAutoFit/>
          </a:bodyPr>
          <a:lstStyle/>
          <a:p>
            <a:pPr eaLnBrk="0" hangingPunct="0"/>
            <a:r>
              <a:rPr lang="en-US" altLang="zh-CN" sz="2800">
                <a:solidFill>
                  <a:srgbClr val="000000"/>
                </a:solidFill>
                <a:latin typeface="汉语拼音" pitchFamily="34" charset="0"/>
                <a:ea typeface="楷体" panose="02010609060101010101" pitchFamily="49" charset="-122"/>
                <a:cs typeface="汉语拼音" pitchFamily="34" charset="0"/>
              </a:rPr>
              <a:t>jiù</a:t>
            </a:r>
            <a:endParaRPr lang="zh-CN" altLang="en-US" sz="2800">
              <a:latin typeface="汉语拼音" pitchFamily="34" charset="0"/>
              <a:ea typeface="楷体" panose="02010609060101010101" pitchFamily="49" charset="-122"/>
              <a:cs typeface="汉语拼音" pitchFamily="34" charset="0"/>
            </a:endParaRPr>
          </a:p>
        </p:txBody>
      </p:sp>
      <p:sp>
        <p:nvSpPr>
          <p:cNvPr id="6152" name="矩形 63"/>
          <p:cNvSpPr>
            <a:spLocks noChangeArrowheads="1"/>
          </p:cNvSpPr>
          <p:nvPr/>
        </p:nvSpPr>
        <p:spPr bwMode="auto">
          <a:xfrm>
            <a:off x="603250" y="2679700"/>
            <a:ext cx="698500" cy="708025"/>
          </a:xfrm>
          <a:prstGeom prst="rect">
            <a:avLst/>
          </a:prstGeom>
          <a:noFill/>
          <a:ln w="9525">
            <a:noFill/>
            <a:miter lim="800000"/>
          </a:ln>
        </p:spPr>
        <p:txBody>
          <a:bodyPr wrap="none">
            <a:spAutoFit/>
          </a:bodyPr>
          <a:lstStyle/>
          <a:p>
            <a:pPr eaLnBrk="0" hangingPunct="0"/>
            <a:r>
              <a:rPr lang="zh-CN" altLang="zh-CN" sz="4000" u="sng">
                <a:solidFill>
                  <a:srgbClr val="FF0000"/>
                </a:solidFill>
                <a:latin typeface="楷体" panose="02010609060101010101" pitchFamily="49" charset="-122"/>
                <a:ea typeface="楷体" panose="02010609060101010101" pitchFamily="49" charset="-122"/>
              </a:rPr>
              <a:t>卑</a:t>
            </a:r>
            <a:endParaRPr lang="zh-CN" altLang="en-US" u="sng">
              <a:solidFill>
                <a:srgbClr val="FF0000"/>
              </a:solidFill>
            </a:endParaRPr>
          </a:p>
        </p:txBody>
      </p:sp>
      <p:sp>
        <p:nvSpPr>
          <p:cNvPr id="68" name="矩形 67"/>
          <p:cNvSpPr>
            <a:spLocks noChangeArrowheads="1"/>
          </p:cNvSpPr>
          <p:nvPr/>
        </p:nvSpPr>
        <p:spPr bwMode="auto">
          <a:xfrm>
            <a:off x="1179513" y="2679700"/>
            <a:ext cx="698500" cy="708025"/>
          </a:xfrm>
          <a:prstGeom prst="rect">
            <a:avLst/>
          </a:prstGeom>
          <a:noFill/>
          <a:ln w="9525">
            <a:noFill/>
            <a:miter lim="800000"/>
          </a:ln>
        </p:spPr>
        <p:txBody>
          <a:bodyPr wrap="none">
            <a:spAutoFit/>
          </a:bodyPr>
          <a:lstStyle/>
          <a:p>
            <a:pPr eaLnBrk="0" hangingPunct="0"/>
            <a:r>
              <a:rPr lang="zh-CN" altLang="zh-CN" sz="4000">
                <a:solidFill>
                  <a:srgbClr val="000000"/>
                </a:solidFill>
                <a:latin typeface="楷体" panose="02010609060101010101" pitchFamily="49" charset="-122"/>
                <a:ea typeface="楷体" panose="02010609060101010101" pitchFamily="49" charset="-122"/>
              </a:rPr>
              <a:t>微</a:t>
            </a:r>
            <a:endParaRPr lang="zh-CN" altLang="en-US"/>
          </a:p>
        </p:txBody>
      </p:sp>
      <p:sp>
        <p:nvSpPr>
          <p:cNvPr id="70" name="矩形 69"/>
          <p:cNvSpPr>
            <a:spLocks noChangeArrowheads="1"/>
          </p:cNvSpPr>
          <p:nvPr/>
        </p:nvSpPr>
        <p:spPr bwMode="auto">
          <a:xfrm>
            <a:off x="598488" y="2344738"/>
            <a:ext cx="660400" cy="523875"/>
          </a:xfrm>
          <a:prstGeom prst="rect">
            <a:avLst/>
          </a:prstGeom>
          <a:noFill/>
          <a:ln w="9525">
            <a:noFill/>
            <a:miter lim="800000"/>
          </a:ln>
        </p:spPr>
        <p:txBody>
          <a:bodyPr wrap="none">
            <a:spAutoFit/>
          </a:bodyPr>
          <a:lstStyle/>
          <a:p>
            <a:pPr eaLnBrk="0" hangingPunct="0"/>
            <a:r>
              <a:rPr lang="en-US" altLang="zh-CN" sz="2800">
                <a:solidFill>
                  <a:srgbClr val="000000"/>
                </a:solidFill>
                <a:latin typeface="汉语拼音" pitchFamily="34" charset="0"/>
                <a:ea typeface="楷体" panose="02010609060101010101" pitchFamily="49" charset="-122"/>
                <a:cs typeface="汉语拼音" pitchFamily="34" charset="0"/>
              </a:rPr>
              <a:t>bēi</a:t>
            </a:r>
            <a:endParaRPr lang="zh-CN" altLang="en-US" sz="2800">
              <a:latin typeface="汉语拼音" pitchFamily="34" charset="0"/>
              <a:ea typeface="楷体" panose="02010609060101010101" pitchFamily="49" charset="-122"/>
              <a:cs typeface="汉语拼音" pitchFamily="34" charset="0"/>
            </a:endParaRPr>
          </a:p>
        </p:txBody>
      </p:sp>
      <p:sp>
        <p:nvSpPr>
          <p:cNvPr id="71" name="矩形 70"/>
          <p:cNvSpPr>
            <a:spLocks noChangeArrowheads="1"/>
          </p:cNvSpPr>
          <p:nvPr/>
        </p:nvSpPr>
        <p:spPr bwMode="auto">
          <a:xfrm>
            <a:off x="1216025" y="1311275"/>
            <a:ext cx="600075" cy="523875"/>
          </a:xfrm>
          <a:prstGeom prst="rect">
            <a:avLst/>
          </a:prstGeom>
          <a:noFill/>
          <a:ln w="9525">
            <a:noFill/>
            <a:miter lim="800000"/>
          </a:ln>
        </p:spPr>
        <p:txBody>
          <a:bodyPr wrap="none">
            <a:spAutoFit/>
          </a:bodyPr>
          <a:lstStyle/>
          <a:p>
            <a:pPr eaLnBrk="0" hangingPunct="0"/>
            <a:r>
              <a:rPr lang="en-US" altLang="zh-CN" sz="2800">
                <a:solidFill>
                  <a:srgbClr val="000000"/>
                </a:solidFill>
                <a:latin typeface="汉语拼音" pitchFamily="34" charset="0"/>
                <a:ea typeface="楷体" panose="02010609060101010101" pitchFamily="49" charset="-122"/>
                <a:cs typeface="汉语拼音" pitchFamily="34" charset="0"/>
              </a:rPr>
              <a:t>dú</a:t>
            </a:r>
            <a:endParaRPr lang="zh-CN" altLang="en-US" sz="2800">
              <a:latin typeface="汉语拼音" pitchFamily="34" charset="0"/>
              <a:ea typeface="楷体" panose="02010609060101010101" pitchFamily="49" charset="-122"/>
              <a:cs typeface="汉语拼音" pitchFamily="34" charset="0"/>
            </a:endParaRPr>
          </a:p>
        </p:txBody>
      </p:sp>
      <p:sp>
        <p:nvSpPr>
          <p:cNvPr id="73" name="矩形 72"/>
          <p:cNvSpPr>
            <a:spLocks noChangeArrowheads="1"/>
          </p:cNvSpPr>
          <p:nvPr/>
        </p:nvSpPr>
        <p:spPr bwMode="auto">
          <a:xfrm>
            <a:off x="539750" y="1671638"/>
            <a:ext cx="698500" cy="708025"/>
          </a:xfrm>
          <a:prstGeom prst="rect">
            <a:avLst/>
          </a:prstGeom>
          <a:noFill/>
          <a:ln w="9525">
            <a:noFill/>
            <a:miter lim="800000"/>
          </a:ln>
        </p:spPr>
        <p:txBody>
          <a:bodyPr wrap="none">
            <a:spAutoFit/>
          </a:bodyPr>
          <a:lstStyle/>
          <a:p>
            <a:pPr eaLnBrk="0" hangingPunct="0"/>
            <a:r>
              <a:rPr lang="zh-CN" altLang="zh-CN" sz="4000">
                <a:solidFill>
                  <a:srgbClr val="000000"/>
                </a:solidFill>
                <a:latin typeface="楷体" panose="02010609060101010101" pitchFamily="49" charset="-122"/>
                <a:ea typeface="楷体" panose="02010609060101010101" pitchFamily="49" charset="-122"/>
              </a:rPr>
              <a:t>牛</a:t>
            </a:r>
            <a:endParaRPr lang="zh-CN" altLang="en-US"/>
          </a:p>
        </p:txBody>
      </p:sp>
      <p:sp>
        <p:nvSpPr>
          <p:cNvPr id="6157" name="矩形 73"/>
          <p:cNvSpPr>
            <a:spLocks noChangeArrowheads="1"/>
          </p:cNvSpPr>
          <p:nvPr/>
        </p:nvSpPr>
        <p:spPr bwMode="auto">
          <a:xfrm>
            <a:off x="1158875" y="1671638"/>
            <a:ext cx="698500" cy="708025"/>
          </a:xfrm>
          <a:prstGeom prst="rect">
            <a:avLst/>
          </a:prstGeom>
          <a:noFill/>
          <a:ln w="9525">
            <a:noFill/>
            <a:miter lim="800000"/>
          </a:ln>
        </p:spPr>
        <p:txBody>
          <a:bodyPr wrap="none">
            <a:spAutoFit/>
          </a:bodyPr>
          <a:lstStyle/>
          <a:p>
            <a:pPr eaLnBrk="0" hangingPunct="0"/>
            <a:r>
              <a:rPr lang="zh-CN" altLang="zh-CN" sz="4000" u="sng">
                <a:solidFill>
                  <a:srgbClr val="FF0000"/>
                </a:solidFill>
                <a:latin typeface="楷体" panose="02010609060101010101" pitchFamily="49" charset="-122"/>
                <a:ea typeface="楷体" panose="02010609060101010101" pitchFamily="49" charset="-122"/>
              </a:rPr>
              <a:t>犊</a:t>
            </a:r>
            <a:endParaRPr lang="zh-CN" altLang="en-US" u="sng">
              <a:solidFill>
                <a:srgbClr val="FF0000"/>
              </a:solidFill>
            </a:endParaRPr>
          </a:p>
        </p:txBody>
      </p:sp>
      <p:sp>
        <p:nvSpPr>
          <p:cNvPr id="6158" name="矩形 74"/>
          <p:cNvSpPr>
            <a:spLocks noChangeArrowheads="1"/>
          </p:cNvSpPr>
          <p:nvPr/>
        </p:nvSpPr>
        <p:spPr bwMode="auto">
          <a:xfrm>
            <a:off x="4449763" y="2679700"/>
            <a:ext cx="696912" cy="708025"/>
          </a:xfrm>
          <a:prstGeom prst="rect">
            <a:avLst/>
          </a:prstGeom>
          <a:noFill/>
          <a:ln w="9525">
            <a:noFill/>
            <a:miter lim="800000"/>
          </a:ln>
        </p:spPr>
        <p:txBody>
          <a:bodyPr wrap="none">
            <a:spAutoFit/>
          </a:bodyPr>
          <a:lstStyle/>
          <a:p>
            <a:pPr eaLnBrk="0" hangingPunct="0"/>
            <a:r>
              <a:rPr lang="zh-CN" altLang="zh-CN" sz="4000" u="sng">
                <a:solidFill>
                  <a:srgbClr val="FF0000"/>
                </a:solidFill>
                <a:latin typeface="楷体" panose="02010609060101010101" pitchFamily="49" charset="-122"/>
                <a:ea typeface="楷体" panose="02010609060101010101" pitchFamily="49" charset="-122"/>
              </a:rPr>
              <a:t>炫</a:t>
            </a:r>
            <a:endParaRPr lang="zh-CN" altLang="en-US" u="sng">
              <a:solidFill>
                <a:srgbClr val="FF0000"/>
              </a:solidFill>
            </a:endParaRPr>
          </a:p>
        </p:txBody>
      </p:sp>
      <p:sp>
        <p:nvSpPr>
          <p:cNvPr id="77" name="矩形 76"/>
          <p:cNvSpPr>
            <a:spLocks noChangeArrowheads="1"/>
          </p:cNvSpPr>
          <p:nvPr/>
        </p:nvSpPr>
        <p:spPr bwMode="auto">
          <a:xfrm>
            <a:off x="5170488" y="2679700"/>
            <a:ext cx="696912" cy="708025"/>
          </a:xfrm>
          <a:prstGeom prst="rect">
            <a:avLst/>
          </a:prstGeom>
          <a:noFill/>
          <a:ln w="9525">
            <a:noFill/>
            <a:miter lim="800000"/>
          </a:ln>
        </p:spPr>
        <p:txBody>
          <a:bodyPr wrap="none">
            <a:spAutoFit/>
          </a:bodyPr>
          <a:lstStyle/>
          <a:p>
            <a:pPr eaLnBrk="0" hangingPunct="0"/>
            <a:r>
              <a:rPr lang="zh-CN" altLang="zh-CN" sz="4000">
                <a:solidFill>
                  <a:srgbClr val="000000"/>
                </a:solidFill>
                <a:latin typeface="楷体" panose="02010609060101010101" pitchFamily="49" charset="-122"/>
                <a:ea typeface="楷体" panose="02010609060101010101" pitchFamily="49" charset="-122"/>
              </a:rPr>
              <a:t>耀</a:t>
            </a:r>
            <a:endParaRPr lang="zh-CN" altLang="en-US"/>
          </a:p>
        </p:txBody>
      </p:sp>
      <p:sp>
        <p:nvSpPr>
          <p:cNvPr id="78" name="矩形 77"/>
          <p:cNvSpPr>
            <a:spLocks noChangeArrowheads="1"/>
          </p:cNvSpPr>
          <p:nvPr/>
        </p:nvSpPr>
        <p:spPr bwMode="auto">
          <a:xfrm>
            <a:off x="4284663" y="2392363"/>
            <a:ext cx="1001712" cy="523875"/>
          </a:xfrm>
          <a:prstGeom prst="rect">
            <a:avLst/>
          </a:prstGeom>
          <a:noFill/>
          <a:ln w="9525">
            <a:noFill/>
            <a:miter lim="800000"/>
          </a:ln>
        </p:spPr>
        <p:txBody>
          <a:bodyPr wrap="none">
            <a:spAutoFit/>
          </a:bodyPr>
          <a:lstStyle/>
          <a:p>
            <a:pPr eaLnBrk="0" hangingPunct="0"/>
            <a:r>
              <a:rPr lang="en-US" altLang="zh-CN" sz="2800">
                <a:solidFill>
                  <a:srgbClr val="000000"/>
                </a:solidFill>
                <a:latin typeface="汉语拼音" pitchFamily="34" charset="0"/>
                <a:ea typeface="楷体" panose="02010609060101010101" pitchFamily="49" charset="-122"/>
                <a:cs typeface="汉语拼音" pitchFamily="34" charset="0"/>
              </a:rPr>
              <a:t>xuàn</a:t>
            </a:r>
            <a:endParaRPr lang="zh-CN" altLang="en-US" sz="2800">
              <a:latin typeface="汉语拼音" pitchFamily="34" charset="0"/>
              <a:ea typeface="楷体" panose="02010609060101010101" pitchFamily="49" charset="-122"/>
              <a:cs typeface="汉语拼音" pitchFamily="34" charset="0"/>
            </a:endParaRPr>
          </a:p>
        </p:txBody>
      </p:sp>
      <p:sp>
        <p:nvSpPr>
          <p:cNvPr id="79" name="矩形 78"/>
          <p:cNvSpPr>
            <a:spLocks noChangeArrowheads="1"/>
          </p:cNvSpPr>
          <p:nvPr/>
        </p:nvSpPr>
        <p:spPr bwMode="auto">
          <a:xfrm>
            <a:off x="2484438" y="2679700"/>
            <a:ext cx="696912" cy="708025"/>
          </a:xfrm>
          <a:prstGeom prst="rect">
            <a:avLst/>
          </a:prstGeom>
          <a:noFill/>
          <a:ln w="9525">
            <a:noFill/>
            <a:miter lim="800000"/>
          </a:ln>
        </p:spPr>
        <p:txBody>
          <a:bodyPr wrap="none">
            <a:spAutoFit/>
          </a:bodyPr>
          <a:lstStyle/>
          <a:p>
            <a:pPr eaLnBrk="0" hangingPunct="0"/>
            <a:r>
              <a:rPr lang="zh-CN" altLang="zh-CN" sz="4000">
                <a:solidFill>
                  <a:srgbClr val="000000"/>
                </a:solidFill>
                <a:latin typeface="楷体" panose="02010609060101010101" pitchFamily="49" charset="-122"/>
                <a:ea typeface="楷体" panose="02010609060101010101" pitchFamily="49" charset="-122"/>
              </a:rPr>
              <a:t>疲</a:t>
            </a:r>
            <a:endParaRPr lang="zh-CN" altLang="en-US"/>
          </a:p>
        </p:txBody>
      </p:sp>
      <p:sp>
        <p:nvSpPr>
          <p:cNvPr id="6162" name="矩形 80"/>
          <p:cNvSpPr>
            <a:spLocks noChangeArrowheads="1"/>
          </p:cNvSpPr>
          <p:nvPr/>
        </p:nvSpPr>
        <p:spPr bwMode="auto">
          <a:xfrm>
            <a:off x="3132138" y="2643188"/>
            <a:ext cx="696912" cy="708025"/>
          </a:xfrm>
          <a:prstGeom prst="rect">
            <a:avLst/>
          </a:prstGeom>
          <a:noFill/>
          <a:ln w="9525">
            <a:noFill/>
            <a:miter lim="800000"/>
          </a:ln>
        </p:spPr>
        <p:txBody>
          <a:bodyPr wrap="none">
            <a:spAutoFit/>
          </a:bodyPr>
          <a:lstStyle/>
          <a:p>
            <a:pPr eaLnBrk="0" hangingPunct="0"/>
            <a:r>
              <a:rPr lang="zh-CN" altLang="zh-CN" sz="4000" u="sng">
                <a:solidFill>
                  <a:srgbClr val="FF0000"/>
                </a:solidFill>
                <a:latin typeface="楷体" panose="02010609060101010101" pitchFamily="49" charset="-122"/>
                <a:ea typeface="楷体" panose="02010609060101010101" pitchFamily="49" charset="-122"/>
              </a:rPr>
              <a:t>倦</a:t>
            </a:r>
            <a:endParaRPr lang="zh-CN" altLang="en-US" u="sng">
              <a:solidFill>
                <a:srgbClr val="FF0000"/>
              </a:solidFill>
            </a:endParaRPr>
          </a:p>
        </p:txBody>
      </p:sp>
      <p:sp>
        <p:nvSpPr>
          <p:cNvPr id="83" name="矩形 82"/>
          <p:cNvSpPr>
            <a:spLocks noChangeArrowheads="1"/>
          </p:cNvSpPr>
          <p:nvPr/>
        </p:nvSpPr>
        <p:spPr bwMode="auto">
          <a:xfrm>
            <a:off x="3016250" y="2355850"/>
            <a:ext cx="974725" cy="523875"/>
          </a:xfrm>
          <a:prstGeom prst="rect">
            <a:avLst/>
          </a:prstGeom>
          <a:noFill/>
          <a:ln w="9525">
            <a:noFill/>
            <a:miter lim="800000"/>
          </a:ln>
        </p:spPr>
        <p:txBody>
          <a:bodyPr wrap="none">
            <a:spAutoFit/>
          </a:bodyPr>
          <a:lstStyle/>
          <a:p>
            <a:pPr eaLnBrk="0" hangingPunct="0"/>
            <a:r>
              <a:rPr lang="en-US" altLang="zh-CN" sz="2800">
                <a:solidFill>
                  <a:srgbClr val="000000"/>
                </a:solidFill>
                <a:latin typeface="汉语拼音" pitchFamily="34" charset="0"/>
                <a:ea typeface="楷体" panose="02010609060101010101" pitchFamily="49" charset="-122"/>
                <a:cs typeface="汉语拼音" pitchFamily="34" charset="0"/>
              </a:rPr>
              <a:t>juàn</a:t>
            </a:r>
            <a:endParaRPr lang="zh-CN" altLang="en-US" sz="2800">
              <a:latin typeface="汉语拼音" pitchFamily="34" charset="0"/>
              <a:ea typeface="楷体" panose="02010609060101010101" pitchFamily="49" charset="-122"/>
              <a:cs typeface="汉语拼音" pitchFamily="34" charset="0"/>
            </a:endParaRPr>
          </a:p>
        </p:txBody>
      </p:sp>
      <p:sp>
        <p:nvSpPr>
          <p:cNvPr id="84" name="矩形 83"/>
          <p:cNvSpPr>
            <a:spLocks noChangeArrowheads="1"/>
          </p:cNvSpPr>
          <p:nvPr/>
        </p:nvSpPr>
        <p:spPr bwMode="auto">
          <a:xfrm>
            <a:off x="4449763" y="1671638"/>
            <a:ext cx="696912" cy="708025"/>
          </a:xfrm>
          <a:prstGeom prst="rect">
            <a:avLst/>
          </a:prstGeom>
          <a:noFill/>
          <a:ln w="9525">
            <a:noFill/>
            <a:miter lim="800000"/>
          </a:ln>
        </p:spPr>
        <p:txBody>
          <a:bodyPr wrap="none">
            <a:spAutoFit/>
          </a:bodyPr>
          <a:lstStyle/>
          <a:p>
            <a:pPr eaLnBrk="0" hangingPunct="0"/>
            <a:r>
              <a:rPr lang="zh-CN" altLang="zh-CN" sz="4000">
                <a:solidFill>
                  <a:srgbClr val="000000"/>
                </a:solidFill>
                <a:latin typeface="楷体" panose="02010609060101010101" pitchFamily="49" charset="-122"/>
                <a:ea typeface="楷体" panose="02010609060101010101" pitchFamily="49" charset="-122"/>
              </a:rPr>
              <a:t>繁</a:t>
            </a:r>
            <a:endParaRPr lang="zh-CN" altLang="en-US"/>
          </a:p>
        </p:txBody>
      </p:sp>
      <p:sp>
        <p:nvSpPr>
          <p:cNvPr id="6165" name="矩形 84"/>
          <p:cNvSpPr>
            <a:spLocks noChangeArrowheads="1"/>
          </p:cNvSpPr>
          <p:nvPr/>
        </p:nvSpPr>
        <p:spPr bwMode="auto">
          <a:xfrm>
            <a:off x="5097463" y="1671638"/>
            <a:ext cx="698500" cy="708025"/>
          </a:xfrm>
          <a:prstGeom prst="rect">
            <a:avLst/>
          </a:prstGeom>
          <a:noFill/>
          <a:ln w="9525">
            <a:noFill/>
            <a:miter lim="800000"/>
          </a:ln>
        </p:spPr>
        <p:txBody>
          <a:bodyPr wrap="none">
            <a:spAutoFit/>
          </a:bodyPr>
          <a:lstStyle/>
          <a:p>
            <a:pPr eaLnBrk="0" hangingPunct="0"/>
            <a:r>
              <a:rPr lang="zh-CN" altLang="zh-CN" sz="4000" u="sng">
                <a:solidFill>
                  <a:srgbClr val="FF0000"/>
                </a:solidFill>
                <a:latin typeface="楷体" panose="02010609060101010101" pitchFamily="49" charset="-122"/>
                <a:ea typeface="楷体" panose="02010609060101010101" pitchFamily="49" charset="-122"/>
              </a:rPr>
              <a:t>殖</a:t>
            </a:r>
            <a:endParaRPr lang="zh-CN" altLang="en-US" u="sng">
              <a:solidFill>
                <a:srgbClr val="FF0000"/>
              </a:solidFill>
            </a:endParaRPr>
          </a:p>
        </p:txBody>
      </p:sp>
      <p:sp>
        <p:nvSpPr>
          <p:cNvPr id="86" name="矩形 85"/>
          <p:cNvSpPr>
            <a:spLocks noChangeArrowheads="1"/>
          </p:cNvSpPr>
          <p:nvPr/>
        </p:nvSpPr>
        <p:spPr bwMode="auto">
          <a:xfrm>
            <a:off x="5113338" y="1311275"/>
            <a:ext cx="673100" cy="523875"/>
          </a:xfrm>
          <a:prstGeom prst="rect">
            <a:avLst/>
          </a:prstGeom>
          <a:noFill/>
          <a:ln w="9525">
            <a:noFill/>
            <a:miter lim="800000"/>
          </a:ln>
        </p:spPr>
        <p:txBody>
          <a:bodyPr wrap="none">
            <a:spAutoFit/>
          </a:bodyPr>
          <a:lstStyle/>
          <a:p>
            <a:pPr eaLnBrk="0" hangingPunct="0"/>
            <a:r>
              <a:rPr lang="en-US" altLang="zh-CN" sz="2800">
                <a:solidFill>
                  <a:srgbClr val="000000"/>
                </a:solidFill>
                <a:latin typeface="汉语拼音" pitchFamily="34" charset="0"/>
                <a:ea typeface="楷体" panose="02010609060101010101" pitchFamily="49" charset="-122"/>
                <a:cs typeface="汉语拼音" pitchFamily="34" charset="0"/>
              </a:rPr>
              <a:t>zhí</a:t>
            </a:r>
            <a:endParaRPr lang="zh-CN" altLang="en-US" sz="2800">
              <a:latin typeface="汉语拼音" pitchFamily="34" charset="0"/>
              <a:ea typeface="楷体" panose="02010609060101010101" pitchFamily="49" charset="-122"/>
              <a:cs typeface="汉语拼音" pitchFamily="34" charset="0"/>
            </a:endParaRPr>
          </a:p>
        </p:txBody>
      </p:sp>
      <p:sp>
        <p:nvSpPr>
          <p:cNvPr id="87" name="矩形 86"/>
          <p:cNvSpPr>
            <a:spLocks noChangeArrowheads="1"/>
          </p:cNvSpPr>
          <p:nvPr/>
        </p:nvSpPr>
        <p:spPr bwMode="auto">
          <a:xfrm>
            <a:off x="6394450" y="2679700"/>
            <a:ext cx="696913" cy="708025"/>
          </a:xfrm>
          <a:prstGeom prst="rect">
            <a:avLst/>
          </a:prstGeom>
          <a:noFill/>
          <a:ln w="9525">
            <a:noFill/>
            <a:miter lim="800000"/>
          </a:ln>
        </p:spPr>
        <p:txBody>
          <a:bodyPr wrap="none">
            <a:spAutoFit/>
          </a:bodyPr>
          <a:lstStyle/>
          <a:p>
            <a:pPr eaLnBrk="0" hangingPunct="0"/>
            <a:r>
              <a:rPr lang="zh-CN" altLang="zh-CN" sz="4000">
                <a:solidFill>
                  <a:srgbClr val="000000"/>
                </a:solidFill>
                <a:latin typeface="楷体" panose="02010609060101010101" pitchFamily="49" charset="-122"/>
                <a:ea typeface="楷体" panose="02010609060101010101" pitchFamily="49" charset="-122"/>
              </a:rPr>
              <a:t>俯</a:t>
            </a:r>
            <a:endParaRPr lang="zh-CN" altLang="en-US"/>
          </a:p>
        </p:txBody>
      </p:sp>
      <p:sp>
        <p:nvSpPr>
          <p:cNvPr id="6168" name="矩形 88"/>
          <p:cNvSpPr>
            <a:spLocks noChangeArrowheads="1"/>
          </p:cNvSpPr>
          <p:nvPr/>
        </p:nvSpPr>
        <p:spPr bwMode="auto">
          <a:xfrm>
            <a:off x="7042150" y="2679700"/>
            <a:ext cx="698500" cy="708025"/>
          </a:xfrm>
          <a:prstGeom prst="rect">
            <a:avLst/>
          </a:prstGeom>
          <a:noFill/>
          <a:ln w="9525">
            <a:noFill/>
            <a:miter lim="800000"/>
          </a:ln>
        </p:spPr>
        <p:txBody>
          <a:bodyPr wrap="none">
            <a:spAutoFit/>
          </a:bodyPr>
          <a:lstStyle/>
          <a:p>
            <a:pPr eaLnBrk="0" hangingPunct="0"/>
            <a:r>
              <a:rPr lang="zh-CN" altLang="zh-CN" sz="4000" u="sng">
                <a:solidFill>
                  <a:srgbClr val="FF0000"/>
                </a:solidFill>
                <a:latin typeface="楷体" panose="02010609060101010101" pitchFamily="49" charset="-122"/>
                <a:ea typeface="楷体" panose="02010609060101010101" pitchFamily="49" charset="-122"/>
              </a:rPr>
              <a:t>瞰</a:t>
            </a:r>
            <a:endParaRPr lang="zh-CN" altLang="en-US" u="sng">
              <a:solidFill>
                <a:srgbClr val="FF0000"/>
              </a:solidFill>
            </a:endParaRPr>
          </a:p>
        </p:txBody>
      </p:sp>
      <p:sp>
        <p:nvSpPr>
          <p:cNvPr id="91" name="矩形 90"/>
          <p:cNvSpPr>
            <a:spLocks noChangeArrowheads="1"/>
          </p:cNvSpPr>
          <p:nvPr/>
        </p:nvSpPr>
        <p:spPr bwMode="auto">
          <a:xfrm>
            <a:off x="6935788" y="2392363"/>
            <a:ext cx="788987" cy="523875"/>
          </a:xfrm>
          <a:prstGeom prst="rect">
            <a:avLst/>
          </a:prstGeom>
          <a:noFill/>
          <a:ln w="9525">
            <a:noFill/>
            <a:miter lim="800000"/>
          </a:ln>
        </p:spPr>
        <p:txBody>
          <a:bodyPr wrap="none">
            <a:spAutoFit/>
          </a:bodyPr>
          <a:lstStyle/>
          <a:p>
            <a:pPr eaLnBrk="0" hangingPunct="0"/>
            <a:r>
              <a:rPr lang="en-US" altLang="zh-CN" sz="2800">
                <a:solidFill>
                  <a:srgbClr val="000000"/>
                </a:solidFill>
                <a:latin typeface="汉语拼音" pitchFamily="34" charset="0"/>
                <a:ea typeface="楷体" panose="02010609060101010101" pitchFamily="49" charset="-122"/>
                <a:cs typeface="汉语拼音" pitchFamily="34" charset="0"/>
              </a:rPr>
              <a:t>kàn</a:t>
            </a:r>
            <a:endParaRPr lang="zh-CN" altLang="en-US" sz="2800">
              <a:latin typeface="汉语拼音" pitchFamily="34" charset="0"/>
              <a:ea typeface="楷体" panose="02010609060101010101" pitchFamily="49" charset="-122"/>
              <a:cs typeface="汉语拼音" pitchFamily="34" charset="0"/>
            </a:endParaRPr>
          </a:p>
        </p:txBody>
      </p:sp>
      <p:sp>
        <p:nvSpPr>
          <p:cNvPr id="6170" name="矩形 94"/>
          <p:cNvSpPr>
            <a:spLocks noChangeArrowheads="1"/>
          </p:cNvSpPr>
          <p:nvPr/>
        </p:nvSpPr>
        <p:spPr bwMode="auto">
          <a:xfrm>
            <a:off x="2555875" y="3940175"/>
            <a:ext cx="698500" cy="708025"/>
          </a:xfrm>
          <a:prstGeom prst="rect">
            <a:avLst/>
          </a:prstGeom>
          <a:noFill/>
          <a:ln w="9525">
            <a:noFill/>
            <a:miter lim="800000"/>
          </a:ln>
        </p:spPr>
        <p:txBody>
          <a:bodyPr wrap="none">
            <a:spAutoFit/>
          </a:bodyPr>
          <a:lstStyle/>
          <a:p>
            <a:pPr eaLnBrk="0" hangingPunct="0"/>
            <a:r>
              <a:rPr lang="zh-CN" altLang="zh-CN" sz="4000" u="sng">
                <a:solidFill>
                  <a:srgbClr val="FF0000"/>
                </a:solidFill>
                <a:latin typeface="楷体" panose="02010609060101010101" pitchFamily="49" charset="-122"/>
                <a:ea typeface="楷体" panose="02010609060101010101" pitchFamily="49" charset="-122"/>
              </a:rPr>
              <a:t>蔓</a:t>
            </a:r>
            <a:endParaRPr lang="zh-CN" altLang="en-US" u="sng">
              <a:solidFill>
                <a:srgbClr val="FF0000"/>
              </a:solidFill>
            </a:endParaRPr>
          </a:p>
        </p:txBody>
      </p:sp>
      <p:sp>
        <p:nvSpPr>
          <p:cNvPr id="98" name="矩形 97"/>
          <p:cNvSpPr>
            <a:spLocks noChangeArrowheads="1"/>
          </p:cNvSpPr>
          <p:nvPr/>
        </p:nvSpPr>
        <p:spPr bwMode="auto">
          <a:xfrm>
            <a:off x="3132138" y="3940175"/>
            <a:ext cx="696912" cy="708025"/>
          </a:xfrm>
          <a:prstGeom prst="rect">
            <a:avLst/>
          </a:prstGeom>
          <a:noFill/>
          <a:ln w="9525">
            <a:noFill/>
            <a:miter lim="800000"/>
          </a:ln>
        </p:spPr>
        <p:txBody>
          <a:bodyPr wrap="none">
            <a:spAutoFit/>
          </a:bodyPr>
          <a:lstStyle/>
          <a:p>
            <a:pPr eaLnBrk="0" hangingPunct="0"/>
            <a:r>
              <a:rPr lang="zh-CN" altLang="zh-CN" sz="4000">
                <a:solidFill>
                  <a:srgbClr val="000000"/>
                </a:solidFill>
                <a:latin typeface="楷体" panose="02010609060101010101" pitchFamily="49" charset="-122"/>
                <a:ea typeface="楷体" panose="02010609060101010101" pitchFamily="49" charset="-122"/>
              </a:rPr>
              <a:t>延</a:t>
            </a:r>
            <a:endParaRPr lang="zh-CN" altLang="en-US"/>
          </a:p>
        </p:txBody>
      </p:sp>
      <p:sp>
        <p:nvSpPr>
          <p:cNvPr id="101" name="矩形 100"/>
          <p:cNvSpPr>
            <a:spLocks noChangeArrowheads="1"/>
          </p:cNvSpPr>
          <p:nvPr/>
        </p:nvSpPr>
        <p:spPr bwMode="auto">
          <a:xfrm>
            <a:off x="2446338" y="3543300"/>
            <a:ext cx="936625" cy="523875"/>
          </a:xfrm>
          <a:prstGeom prst="rect">
            <a:avLst/>
          </a:prstGeom>
          <a:noFill/>
          <a:ln w="9525">
            <a:noFill/>
            <a:miter lim="800000"/>
          </a:ln>
        </p:spPr>
        <p:txBody>
          <a:bodyPr wrap="none">
            <a:spAutoFit/>
          </a:bodyPr>
          <a:lstStyle/>
          <a:p>
            <a:pPr eaLnBrk="0" hangingPunct="0"/>
            <a:r>
              <a:rPr lang="en-US" altLang="zh-CN" sz="2800">
                <a:solidFill>
                  <a:srgbClr val="000000"/>
                </a:solidFill>
                <a:latin typeface="汉语拼音" pitchFamily="34" charset="0"/>
                <a:ea typeface="楷体" panose="02010609060101010101" pitchFamily="49" charset="-122"/>
                <a:cs typeface="汉语拼音" pitchFamily="34" charset="0"/>
              </a:rPr>
              <a:t>màn</a:t>
            </a:r>
            <a:endParaRPr lang="zh-CN" altLang="en-US" sz="2800">
              <a:latin typeface="汉语拼音" pitchFamily="34" charset="0"/>
              <a:ea typeface="楷体" panose="02010609060101010101" pitchFamily="49" charset="-122"/>
              <a:cs typeface="汉语拼音" pitchFamily="34" charset="0"/>
            </a:endParaRPr>
          </a:p>
        </p:txBody>
      </p:sp>
      <p:sp>
        <p:nvSpPr>
          <p:cNvPr id="103" name="矩形 102"/>
          <p:cNvSpPr>
            <a:spLocks noChangeArrowheads="1"/>
          </p:cNvSpPr>
          <p:nvPr/>
        </p:nvSpPr>
        <p:spPr bwMode="auto">
          <a:xfrm>
            <a:off x="6465888" y="3940175"/>
            <a:ext cx="698500" cy="708025"/>
          </a:xfrm>
          <a:prstGeom prst="rect">
            <a:avLst/>
          </a:prstGeom>
          <a:noFill/>
          <a:ln w="9525">
            <a:noFill/>
            <a:miter lim="800000"/>
          </a:ln>
        </p:spPr>
        <p:txBody>
          <a:bodyPr wrap="none">
            <a:spAutoFit/>
          </a:bodyPr>
          <a:lstStyle/>
          <a:p>
            <a:pPr eaLnBrk="0" hangingPunct="0"/>
            <a:r>
              <a:rPr lang="zh-CN" altLang="zh-CN" sz="4000">
                <a:solidFill>
                  <a:srgbClr val="000000"/>
                </a:solidFill>
                <a:latin typeface="楷体" panose="02010609060101010101" pitchFamily="49" charset="-122"/>
                <a:ea typeface="楷体" panose="02010609060101010101" pitchFamily="49" charset="-122"/>
              </a:rPr>
              <a:t>消</a:t>
            </a:r>
            <a:endParaRPr lang="zh-CN" altLang="en-US"/>
          </a:p>
        </p:txBody>
      </p:sp>
      <p:sp>
        <p:nvSpPr>
          <p:cNvPr id="6174" name="矩形 105"/>
          <p:cNvSpPr>
            <a:spLocks noChangeArrowheads="1"/>
          </p:cNvSpPr>
          <p:nvPr/>
        </p:nvSpPr>
        <p:spPr bwMode="auto">
          <a:xfrm>
            <a:off x="7115175" y="3940175"/>
            <a:ext cx="696913" cy="708025"/>
          </a:xfrm>
          <a:prstGeom prst="rect">
            <a:avLst/>
          </a:prstGeom>
          <a:noFill/>
          <a:ln w="9525">
            <a:noFill/>
            <a:miter lim="800000"/>
          </a:ln>
        </p:spPr>
        <p:txBody>
          <a:bodyPr wrap="none">
            <a:spAutoFit/>
          </a:bodyPr>
          <a:lstStyle/>
          <a:p>
            <a:pPr eaLnBrk="0" hangingPunct="0"/>
            <a:r>
              <a:rPr lang="zh-CN" altLang="zh-CN" sz="4000" u="sng">
                <a:solidFill>
                  <a:srgbClr val="FF0000"/>
                </a:solidFill>
                <a:latin typeface="楷体" panose="02010609060101010101" pitchFamily="49" charset="-122"/>
                <a:ea typeface="楷体" panose="02010609060101010101" pitchFamily="49" charset="-122"/>
              </a:rPr>
              <a:t>逝</a:t>
            </a:r>
            <a:endParaRPr lang="zh-CN" altLang="en-US" u="sng">
              <a:solidFill>
                <a:srgbClr val="FF0000"/>
              </a:solidFill>
            </a:endParaRPr>
          </a:p>
        </p:txBody>
      </p:sp>
      <p:sp>
        <p:nvSpPr>
          <p:cNvPr id="109" name="矩形 108"/>
          <p:cNvSpPr>
            <a:spLocks noChangeArrowheads="1"/>
          </p:cNvSpPr>
          <p:nvPr/>
        </p:nvSpPr>
        <p:spPr bwMode="auto">
          <a:xfrm>
            <a:off x="7080250" y="3543300"/>
            <a:ext cx="638175" cy="523875"/>
          </a:xfrm>
          <a:prstGeom prst="rect">
            <a:avLst/>
          </a:prstGeom>
          <a:noFill/>
          <a:ln w="9525">
            <a:noFill/>
            <a:miter lim="800000"/>
          </a:ln>
        </p:spPr>
        <p:txBody>
          <a:bodyPr wrap="none">
            <a:spAutoFit/>
          </a:bodyPr>
          <a:lstStyle/>
          <a:p>
            <a:pPr eaLnBrk="0" hangingPunct="0"/>
            <a:r>
              <a:rPr lang="en-US" altLang="zh-CN" sz="2800">
                <a:solidFill>
                  <a:srgbClr val="000000"/>
                </a:solidFill>
                <a:latin typeface="汉语拼音" pitchFamily="34" charset="0"/>
                <a:ea typeface="楷体" panose="02010609060101010101" pitchFamily="49" charset="-122"/>
                <a:cs typeface="汉语拼音" pitchFamily="34" charset="0"/>
              </a:rPr>
              <a:t>shì</a:t>
            </a:r>
            <a:endParaRPr lang="zh-CN" altLang="en-US" sz="2800">
              <a:latin typeface="汉语拼音" pitchFamily="34" charset="0"/>
              <a:ea typeface="楷体" panose="02010609060101010101" pitchFamily="49" charset="-122"/>
              <a:cs typeface="汉语拼音" pitchFamily="34" charset="0"/>
            </a:endParaRPr>
          </a:p>
        </p:txBody>
      </p:sp>
      <p:sp>
        <p:nvSpPr>
          <p:cNvPr id="6176" name="矩形 109"/>
          <p:cNvSpPr>
            <a:spLocks noChangeArrowheads="1"/>
          </p:cNvSpPr>
          <p:nvPr/>
        </p:nvSpPr>
        <p:spPr bwMode="auto">
          <a:xfrm>
            <a:off x="4594225" y="3940175"/>
            <a:ext cx="696913" cy="708025"/>
          </a:xfrm>
          <a:prstGeom prst="rect">
            <a:avLst/>
          </a:prstGeom>
          <a:noFill/>
          <a:ln w="9525">
            <a:noFill/>
            <a:miter lim="800000"/>
          </a:ln>
        </p:spPr>
        <p:txBody>
          <a:bodyPr wrap="none">
            <a:spAutoFit/>
          </a:bodyPr>
          <a:lstStyle/>
          <a:p>
            <a:pPr eaLnBrk="0" hangingPunct="0"/>
            <a:r>
              <a:rPr lang="zh-CN" altLang="zh-CN" sz="4000" u="sng">
                <a:solidFill>
                  <a:srgbClr val="FF0000"/>
                </a:solidFill>
                <a:latin typeface="楷体" panose="02010609060101010101" pitchFamily="49" charset="-122"/>
                <a:ea typeface="楷体" panose="02010609060101010101" pitchFamily="49" charset="-122"/>
              </a:rPr>
              <a:t>飓</a:t>
            </a:r>
            <a:endParaRPr lang="zh-CN" altLang="en-US" u="sng">
              <a:solidFill>
                <a:srgbClr val="FF0000"/>
              </a:solidFill>
            </a:endParaRPr>
          </a:p>
        </p:txBody>
      </p:sp>
      <p:sp>
        <p:nvSpPr>
          <p:cNvPr id="111" name="矩形 110"/>
          <p:cNvSpPr>
            <a:spLocks noChangeArrowheads="1"/>
          </p:cNvSpPr>
          <p:nvPr/>
        </p:nvSpPr>
        <p:spPr bwMode="auto">
          <a:xfrm>
            <a:off x="5241925" y="3940175"/>
            <a:ext cx="696913" cy="708025"/>
          </a:xfrm>
          <a:prstGeom prst="rect">
            <a:avLst/>
          </a:prstGeom>
          <a:noFill/>
          <a:ln w="9525">
            <a:noFill/>
            <a:miter lim="800000"/>
          </a:ln>
        </p:spPr>
        <p:txBody>
          <a:bodyPr wrap="none">
            <a:spAutoFit/>
          </a:bodyPr>
          <a:lstStyle/>
          <a:p>
            <a:pPr eaLnBrk="0" hangingPunct="0"/>
            <a:r>
              <a:rPr lang="zh-CN" altLang="zh-CN" sz="4000">
                <a:solidFill>
                  <a:srgbClr val="000000"/>
                </a:solidFill>
                <a:latin typeface="楷体" panose="02010609060101010101" pitchFamily="49" charset="-122"/>
                <a:ea typeface="楷体" panose="02010609060101010101" pitchFamily="49" charset="-122"/>
              </a:rPr>
              <a:t>风</a:t>
            </a:r>
            <a:endParaRPr lang="zh-CN" altLang="en-US"/>
          </a:p>
        </p:txBody>
      </p:sp>
      <p:sp>
        <p:nvSpPr>
          <p:cNvPr id="112" name="矩形 111"/>
          <p:cNvSpPr>
            <a:spLocks noChangeArrowheads="1"/>
          </p:cNvSpPr>
          <p:nvPr/>
        </p:nvSpPr>
        <p:spPr bwMode="auto">
          <a:xfrm>
            <a:off x="4632325" y="3508375"/>
            <a:ext cx="558800" cy="523875"/>
          </a:xfrm>
          <a:prstGeom prst="rect">
            <a:avLst/>
          </a:prstGeom>
          <a:noFill/>
          <a:ln w="9525">
            <a:noFill/>
            <a:miter lim="800000"/>
          </a:ln>
        </p:spPr>
        <p:txBody>
          <a:bodyPr wrap="none">
            <a:spAutoFit/>
          </a:bodyPr>
          <a:lstStyle/>
          <a:p>
            <a:pPr eaLnBrk="0" hangingPunct="0"/>
            <a:r>
              <a:rPr lang="en-US" altLang="zh-CN" sz="2800">
                <a:solidFill>
                  <a:srgbClr val="000000"/>
                </a:solidFill>
                <a:latin typeface="汉语拼音" pitchFamily="34" charset="0"/>
                <a:ea typeface="楷体" panose="02010609060101010101" pitchFamily="49" charset="-122"/>
                <a:cs typeface="汉语拼音" pitchFamily="34" charset="0"/>
              </a:rPr>
              <a:t>jù</a:t>
            </a:r>
            <a:endParaRPr lang="zh-CN" altLang="en-US" sz="2800">
              <a:latin typeface="汉语拼音" pitchFamily="34" charset="0"/>
              <a:ea typeface="楷体" panose="02010609060101010101" pitchFamily="49" charset="-122"/>
              <a:cs typeface="汉语拼音" pitchFamily="34" charset="0"/>
            </a:endParaRPr>
          </a:p>
        </p:txBody>
      </p:sp>
      <p:sp>
        <p:nvSpPr>
          <p:cNvPr id="113" name="矩形 112"/>
          <p:cNvSpPr>
            <a:spLocks noChangeArrowheads="1"/>
          </p:cNvSpPr>
          <p:nvPr/>
        </p:nvSpPr>
        <p:spPr bwMode="auto">
          <a:xfrm>
            <a:off x="684213" y="3508375"/>
            <a:ext cx="700087" cy="523875"/>
          </a:xfrm>
          <a:prstGeom prst="rect">
            <a:avLst/>
          </a:prstGeom>
          <a:noFill/>
          <a:ln w="9525">
            <a:noFill/>
            <a:miter lim="800000"/>
          </a:ln>
        </p:spPr>
        <p:txBody>
          <a:bodyPr wrap="none">
            <a:spAutoFit/>
          </a:bodyPr>
          <a:lstStyle/>
          <a:p>
            <a:pPr eaLnBrk="0" hangingPunct="0"/>
            <a:r>
              <a:rPr lang="en-US" altLang="zh-CN" sz="2800">
                <a:solidFill>
                  <a:srgbClr val="000000"/>
                </a:solidFill>
                <a:latin typeface="汉语拼音" pitchFamily="34" charset="0"/>
                <a:ea typeface="楷体" panose="02010609060101010101" pitchFamily="49" charset="-122"/>
                <a:cs typeface="汉语拼音" pitchFamily="34" charset="0"/>
              </a:rPr>
              <a:t>bīn</a:t>
            </a:r>
            <a:endParaRPr lang="zh-CN" altLang="en-US" sz="2800">
              <a:latin typeface="汉语拼音" pitchFamily="34" charset="0"/>
              <a:ea typeface="楷体" panose="02010609060101010101" pitchFamily="49" charset="-122"/>
              <a:cs typeface="汉语拼音" pitchFamily="34" charset="0"/>
            </a:endParaRPr>
          </a:p>
        </p:txBody>
      </p:sp>
      <p:sp>
        <p:nvSpPr>
          <p:cNvPr id="6180" name="矩形 113"/>
          <p:cNvSpPr>
            <a:spLocks noChangeArrowheads="1"/>
          </p:cNvSpPr>
          <p:nvPr/>
        </p:nvSpPr>
        <p:spPr bwMode="auto">
          <a:xfrm>
            <a:off x="676275" y="3940175"/>
            <a:ext cx="696913" cy="708025"/>
          </a:xfrm>
          <a:prstGeom prst="rect">
            <a:avLst/>
          </a:prstGeom>
          <a:noFill/>
          <a:ln w="9525">
            <a:noFill/>
            <a:miter lim="800000"/>
          </a:ln>
        </p:spPr>
        <p:txBody>
          <a:bodyPr wrap="none">
            <a:spAutoFit/>
          </a:bodyPr>
          <a:lstStyle/>
          <a:p>
            <a:pPr eaLnBrk="0" hangingPunct="0"/>
            <a:r>
              <a:rPr lang="zh-CN" altLang="zh-CN" sz="4000" u="sng">
                <a:solidFill>
                  <a:srgbClr val="FF0000"/>
                </a:solidFill>
                <a:latin typeface="楷体" panose="02010609060101010101" pitchFamily="49" charset="-122"/>
                <a:ea typeface="楷体" panose="02010609060101010101" pitchFamily="49" charset="-122"/>
              </a:rPr>
              <a:t>濒</a:t>
            </a:r>
            <a:endParaRPr lang="zh-CN" altLang="en-US" u="sng">
              <a:solidFill>
                <a:srgbClr val="FF0000"/>
              </a:solidFill>
            </a:endParaRPr>
          </a:p>
        </p:txBody>
      </p:sp>
      <p:sp>
        <p:nvSpPr>
          <p:cNvPr id="115" name="矩形 114"/>
          <p:cNvSpPr>
            <a:spLocks noChangeArrowheads="1"/>
          </p:cNvSpPr>
          <p:nvPr/>
        </p:nvSpPr>
        <p:spPr bwMode="auto">
          <a:xfrm>
            <a:off x="1323975" y="3940175"/>
            <a:ext cx="698500" cy="708025"/>
          </a:xfrm>
          <a:prstGeom prst="rect">
            <a:avLst/>
          </a:prstGeom>
          <a:noFill/>
          <a:ln w="9525">
            <a:noFill/>
            <a:miter lim="800000"/>
          </a:ln>
        </p:spPr>
        <p:txBody>
          <a:bodyPr wrap="none">
            <a:spAutoFit/>
          </a:bodyPr>
          <a:lstStyle/>
          <a:p>
            <a:pPr eaLnBrk="0" hangingPunct="0"/>
            <a:r>
              <a:rPr lang="zh-CN" altLang="zh-CN" sz="4000">
                <a:solidFill>
                  <a:srgbClr val="000000"/>
                </a:solidFill>
                <a:latin typeface="楷体" panose="02010609060101010101" pitchFamily="49" charset="-122"/>
                <a:ea typeface="楷体" panose="02010609060101010101" pitchFamily="49" charset="-122"/>
              </a:rPr>
              <a:t>临</a:t>
            </a:r>
            <a:endParaRPr lang="zh-CN" altLang="en-US"/>
          </a:p>
        </p:txBody>
      </p:sp>
      <p:grpSp>
        <p:nvGrpSpPr>
          <p:cNvPr id="6182" name="组合 2"/>
          <p:cNvGrpSpPr/>
          <p:nvPr/>
        </p:nvGrpSpPr>
        <p:grpSpPr bwMode="auto">
          <a:xfrm>
            <a:off x="515938" y="555625"/>
            <a:ext cx="1497012" cy="566738"/>
            <a:chOff x="752475" y="598488"/>
            <a:chExt cx="1497013" cy="566737"/>
          </a:xfrm>
        </p:grpSpPr>
        <p:sp>
          <p:nvSpPr>
            <p:cNvPr id="49" name="圆角矩形 48"/>
            <p:cNvSpPr/>
            <p:nvPr/>
          </p:nvSpPr>
          <p:spPr>
            <a:xfrm rot="20326116">
              <a:off x="1746251" y="719138"/>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50" name="圆角矩形 49"/>
            <p:cNvSpPr/>
            <p:nvPr/>
          </p:nvSpPr>
          <p:spPr>
            <a:xfrm rot="319204">
              <a:off x="1258887"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51" name="圆角矩形 50"/>
            <p:cNvSpPr/>
            <p:nvPr/>
          </p:nvSpPr>
          <p:spPr>
            <a:xfrm rot="21148334">
              <a:off x="787400" y="730251"/>
              <a:ext cx="441325" cy="420686"/>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6190" name="矩形 1"/>
            <p:cNvSpPr>
              <a:spLocks noChangeArrowheads="1"/>
            </p:cNvSpPr>
            <p:nvPr/>
          </p:nvSpPr>
          <p:spPr bwMode="auto">
            <a:xfrm>
              <a:off x="752475" y="598488"/>
              <a:ext cx="1497013" cy="566737"/>
            </a:xfrm>
            <a:prstGeom prst="rect">
              <a:avLst/>
            </a:prstGeom>
            <a:noFill/>
            <a:ln w="9525">
              <a:noFill/>
              <a:miter lim="800000"/>
            </a:ln>
          </p:spPr>
          <p:txBody>
            <a:bodyPr>
              <a:spAutoFit/>
            </a:bodyPr>
            <a:lstStyle/>
            <a:p>
              <a:pPr algn="dist" eaLnBrk="0" hangingPunct="0">
                <a:lnSpc>
                  <a:spcPts val="4300"/>
                </a:lnSpc>
              </a:pPr>
              <a:r>
                <a:rPr lang="zh-CN" altLang="en-US" sz="2800" b="1">
                  <a:solidFill>
                    <a:schemeClr val="bg1"/>
                  </a:solidFill>
                  <a:latin typeface="楷体" panose="02010609060101010101" pitchFamily="49" charset="-122"/>
                  <a:ea typeface="楷体" panose="02010609060101010101" pitchFamily="49" charset="-122"/>
                </a:rPr>
                <a:t>读一读</a:t>
              </a:r>
            </a:p>
          </p:txBody>
        </p:sp>
      </p:grpSp>
      <p:grpSp>
        <p:nvGrpSpPr>
          <p:cNvPr id="6183" name="组合 55"/>
          <p:cNvGrpSpPr/>
          <p:nvPr/>
        </p:nvGrpSpPr>
        <p:grpSpPr bwMode="auto">
          <a:xfrm>
            <a:off x="-3175" y="-20638"/>
            <a:ext cx="2006600" cy="523876"/>
            <a:chOff x="70" y="-63"/>
            <a:chExt cx="3161" cy="824"/>
          </a:xfrm>
        </p:grpSpPr>
        <p:sp>
          <p:nvSpPr>
            <p:cNvPr id="6184" name="文本框 6"/>
            <p:cNvSpPr txBox="1">
              <a:spLocks noChangeArrowheads="1"/>
            </p:cNvSpPr>
            <p:nvPr/>
          </p:nvSpPr>
          <p:spPr bwMode="auto">
            <a:xfrm>
              <a:off x="678" y="-63"/>
              <a:ext cx="2553" cy="824"/>
            </a:xfrm>
            <a:prstGeom prst="rect">
              <a:avLst/>
            </a:prstGeom>
            <a:noFill/>
            <a:ln w="9525">
              <a:noFill/>
              <a:miter lim="800000"/>
            </a:ln>
          </p:spPr>
          <p:txBody>
            <a:bodyPr wrap="none">
              <a:spAutoFit/>
            </a:bodyPr>
            <a:lstStyle/>
            <a:p>
              <a:r>
                <a:rPr kumimoji="1" lang="zh-CN" altLang="en-US" sz="2800">
                  <a:latin typeface="黑体" panose="02010609060101010101" pitchFamily="49" charset="-122"/>
                  <a:ea typeface="黑体" panose="02010609060101010101" pitchFamily="49" charset="-122"/>
                </a:rPr>
                <a:t>预习检查</a:t>
              </a:r>
            </a:p>
          </p:txBody>
        </p:sp>
        <p:cxnSp>
          <p:nvCxnSpPr>
            <p:cNvPr id="60"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1" name="菱形 60"/>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6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8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79"/>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78"/>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7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91"/>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8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13"/>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3" presetClass="entr" presetSubtype="10" fill="hold" grpId="0" nodeType="clickEffect">
                                  <p:stCondLst>
                                    <p:cond delay="0"/>
                                  </p:stCondLst>
                                  <p:childTnLst>
                                    <p:set>
                                      <p:cBhvr>
                                        <p:cTn id="74" dur="1" fill="hold">
                                          <p:stCondLst>
                                            <p:cond delay="0"/>
                                          </p:stCondLst>
                                        </p:cTn>
                                        <p:tgtEl>
                                          <p:spTgt spid="115"/>
                                        </p:tgtEl>
                                        <p:attrNameLst>
                                          <p:attrName>style.visibility</p:attrName>
                                        </p:attrNameLst>
                                      </p:cBhvr>
                                      <p:to>
                                        <p:strVal val="visible"/>
                                      </p:to>
                                    </p:set>
                                    <p:animEffect transition="in" filter="blinds(horizontal)">
                                      <p:cBhvr>
                                        <p:cTn id="75" dur="500"/>
                                        <p:tgtEl>
                                          <p:spTgt spid="115"/>
                                        </p:tgtEl>
                                      </p:cBhvr>
                                    </p:animEffect>
                                  </p:childTnLst>
                                </p:cTn>
                              </p:par>
                            </p:childTnLst>
                          </p:cTn>
                        </p:par>
                      </p:childTnLst>
                    </p:cTn>
                  </p:par>
                  <p:par>
                    <p:cTn id="76" fill="hold">
                      <p:stCondLst>
                        <p:cond delay="indefinite"/>
                      </p:stCondLst>
                      <p:childTnLst>
                        <p:par>
                          <p:cTn id="77" fill="hold">
                            <p:stCondLst>
                              <p:cond delay="0"/>
                            </p:stCondLst>
                            <p:childTnLst>
                              <p:par>
                                <p:cTn id="78" presetID="1" presetClass="entr" presetSubtype="0" fill="hold" grpId="0" nodeType="clickEffect">
                                  <p:stCondLst>
                                    <p:cond delay="0"/>
                                  </p:stCondLst>
                                  <p:childTnLst>
                                    <p:set>
                                      <p:cBhvr>
                                        <p:cTn id="79" dur="1" fill="hold">
                                          <p:stCondLst>
                                            <p:cond delay="0"/>
                                          </p:stCondLst>
                                        </p:cTn>
                                        <p:tgtEl>
                                          <p:spTgt spid="101"/>
                                        </p:tgtEl>
                                        <p:attrNameLst>
                                          <p:attrName>style.visibility</p:attrName>
                                        </p:attrNameLst>
                                      </p:cBhvr>
                                      <p:to>
                                        <p:strVal val="visible"/>
                                      </p:to>
                                    </p:set>
                                  </p:childTnLst>
                                </p:cTn>
                              </p:par>
                            </p:childTnLst>
                          </p:cTn>
                        </p:par>
                      </p:childTnLst>
                    </p:cTn>
                  </p:par>
                  <p:par>
                    <p:cTn id="80" fill="hold">
                      <p:stCondLst>
                        <p:cond delay="indefinite"/>
                      </p:stCondLst>
                      <p:childTnLst>
                        <p:par>
                          <p:cTn id="81" fill="hold">
                            <p:stCondLst>
                              <p:cond delay="0"/>
                            </p:stCondLst>
                            <p:childTnLst>
                              <p:par>
                                <p:cTn id="82" presetID="1" presetClass="entr" presetSubtype="0" fill="hold" grpId="0" nodeType="clickEffect">
                                  <p:stCondLst>
                                    <p:cond delay="0"/>
                                  </p:stCondLst>
                                  <p:childTnLst>
                                    <p:set>
                                      <p:cBhvr>
                                        <p:cTn id="83" dur="1" fill="hold">
                                          <p:stCondLst>
                                            <p:cond delay="0"/>
                                          </p:stCondLst>
                                        </p:cTn>
                                        <p:tgtEl>
                                          <p:spTgt spid="98"/>
                                        </p:tgtEl>
                                        <p:attrNameLst>
                                          <p:attrName>style.visibility</p:attrName>
                                        </p:attrNameLst>
                                      </p:cBhvr>
                                      <p:to>
                                        <p:strVal val="visible"/>
                                      </p:to>
                                    </p:set>
                                  </p:childTnLst>
                                </p:cTn>
                              </p:par>
                            </p:childTnLst>
                          </p:cTn>
                        </p:par>
                      </p:childTnLst>
                    </p:cTn>
                  </p:par>
                  <p:par>
                    <p:cTn id="84" fill="hold">
                      <p:stCondLst>
                        <p:cond delay="indefinite"/>
                      </p:stCondLst>
                      <p:childTnLst>
                        <p:par>
                          <p:cTn id="85" fill="hold">
                            <p:stCondLst>
                              <p:cond delay="0"/>
                            </p:stCondLst>
                            <p:childTnLst>
                              <p:par>
                                <p:cTn id="86" presetID="3" presetClass="entr" presetSubtype="10" fill="hold" grpId="0" nodeType="clickEffect">
                                  <p:stCondLst>
                                    <p:cond delay="0"/>
                                  </p:stCondLst>
                                  <p:childTnLst>
                                    <p:set>
                                      <p:cBhvr>
                                        <p:cTn id="87" dur="1" fill="hold">
                                          <p:stCondLst>
                                            <p:cond delay="0"/>
                                          </p:stCondLst>
                                        </p:cTn>
                                        <p:tgtEl>
                                          <p:spTgt spid="112"/>
                                        </p:tgtEl>
                                        <p:attrNameLst>
                                          <p:attrName>style.visibility</p:attrName>
                                        </p:attrNameLst>
                                      </p:cBhvr>
                                      <p:to>
                                        <p:strVal val="visible"/>
                                      </p:to>
                                    </p:set>
                                    <p:animEffect transition="in" filter="blinds(horizontal)">
                                      <p:cBhvr>
                                        <p:cTn id="88" dur="500"/>
                                        <p:tgtEl>
                                          <p:spTgt spid="112"/>
                                        </p:tgtEl>
                                      </p:cBhvr>
                                    </p:animEffect>
                                  </p:childTnLst>
                                </p:cTn>
                              </p:par>
                            </p:childTnLst>
                          </p:cTn>
                        </p:par>
                      </p:childTnLst>
                    </p:cTn>
                  </p:par>
                  <p:par>
                    <p:cTn id="89" fill="hold">
                      <p:stCondLst>
                        <p:cond delay="indefinite"/>
                      </p:stCondLst>
                      <p:childTnLst>
                        <p:par>
                          <p:cTn id="90" fill="hold">
                            <p:stCondLst>
                              <p:cond delay="0"/>
                            </p:stCondLst>
                            <p:childTnLst>
                              <p:par>
                                <p:cTn id="91" presetID="1" presetClass="entr" presetSubtype="0" fill="hold" grpId="0" nodeType="clickEffect">
                                  <p:stCondLst>
                                    <p:cond delay="0"/>
                                  </p:stCondLst>
                                  <p:childTnLst>
                                    <p:set>
                                      <p:cBhvr>
                                        <p:cTn id="92" dur="1" fill="hold">
                                          <p:stCondLst>
                                            <p:cond delay="0"/>
                                          </p:stCondLst>
                                        </p:cTn>
                                        <p:tgtEl>
                                          <p:spTgt spid="111"/>
                                        </p:tgtEl>
                                        <p:attrNameLst>
                                          <p:attrName>style.visibility</p:attrName>
                                        </p:attrNameLst>
                                      </p:cBhvr>
                                      <p:to>
                                        <p:strVal val="visible"/>
                                      </p:to>
                                    </p:set>
                                  </p:childTnLst>
                                </p:cTn>
                              </p:par>
                            </p:childTnLst>
                          </p:cTn>
                        </p:par>
                      </p:childTnLst>
                    </p:cTn>
                  </p:par>
                  <p:par>
                    <p:cTn id="93" fill="hold">
                      <p:stCondLst>
                        <p:cond delay="indefinite"/>
                      </p:stCondLst>
                      <p:childTnLst>
                        <p:par>
                          <p:cTn id="94" fill="hold">
                            <p:stCondLst>
                              <p:cond delay="0"/>
                            </p:stCondLst>
                            <p:childTnLst>
                              <p:par>
                                <p:cTn id="95" presetID="1" presetClass="entr" presetSubtype="0" fill="hold" grpId="0" nodeType="clickEffect">
                                  <p:stCondLst>
                                    <p:cond delay="0"/>
                                  </p:stCondLst>
                                  <p:childTnLst>
                                    <p:set>
                                      <p:cBhvr>
                                        <p:cTn id="96" dur="1" fill="hold">
                                          <p:stCondLst>
                                            <p:cond delay="0"/>
                                          </p:stCondLst>
                                        </p:cTn>
                                        <p:tgtEl>
                                          <p:spTgt spid="109"/>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1" presetClass="entr" presetSubtype="0" fill="hold" grpId="0" nodeType="clickEffect">
                                  <p:stCondLst>
                                    <p:cond delay="0"/>
                                  </p:stCondLst>
                                  <p:childTnLst>
                                    <p:set>
                                      <p:cBhvr>
                                        <p:cTn id="100" dur="1" fill="hold">
                                          <p:stCondLst>
                                            <p:cond delay="0"/>
                                          </p:stCondLst>
                                        </p:cTn>
                                        <p:tgtEl>
                                          <p:spTgt spid="10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5" grpId="0"/>
      <p:bldP spid="62" grpId="0"/>
      <p:bldP spid="63" grpId="0"/>
      <p:bldP spid="68" grpId="0"/>
      <p:bldP spid="70" grpId="0"/>
      <p:bldP spid="71" grpId="0"/>
      <p:bldP spid="73" grpId="0"/>
      <p:bldP spid="77" grpId="0"/>
      <p:bldP spid="78" grpId="0"/>
      <p:bldP spid="79" grpId="0"/>
      <p:bldP spid="83" grpId="0"/>
      <p:bldP spid="84" grpId="0"/>
      <p:bldP spid="86" grpId="0"/>
      <p:bldP spid="87" grpId="0"/>
      <p:bldP spid="91" grpId="0"/>
      <p:bldP spid="98" grpId="0"/>
      <p:bldP spid="101" grpId="0"/>
      <p:bldP spid="103" grpId="0"/>
      <p:bldP spid="109" grpId="0"/>
      <p:bldP spid="111" grpId="0"/>
      <p:bldP spid="112" grpId="0"/>
      <p:bldP spid="113" grpId="0"/>
      <p:bldP spid="11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矩形 12"/>
          <p:cNvSpPr>
            <a:spLocks noChangeArrowheads="1"/>
          </p:cNvSpPr>
          <p:nvPr/>
        </p:nvSpPr>
        <p:spPr bwMode="auto">
          <a:xfrm>
            <a:off x="323850" y="1357313"/>
            <a:ext cx="8461375" cy="2862262"/>
          </a:xfrm>
          <a:prstGeom prst="rect">
            <a:avLst/>
          </a:prstGeom>
          <a:noFill/>
          <a:ln w="9525">
            <a:noFill/>
            <a:miter lim="800000"/>
          </a:ln>
        </p:spPr>
        <p:txBody>
          <a:bodyPr>
            <a:spAutoFit/>
          </a:bodyPr>
          <a:lstStyle/>
          <a:p>
            <a:pPr eaLnBrk="0" hangingPunct="0">
              <a:lnSpc>
                <a:spcPct val="150000"/>
              </a:lnSpc>
            </a:pPr>
            <a:r>
              <a:rPr lang="zh-CN" altLang="en-US" sz="2400" b="1">
                <a:latin typeface="楷体" panose="02010609060101010101" pitchFamily="49" charset="-122"/>
                <a:ea typeface="楷体" panose="02010609060101010101" pitchFamily="49" charset="-122"/>
              </a:rPr>
              <a:t>    有人为了生存而活着，有人为了情感</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亲情、爱情和友情而活着，它们如一盏盏明灯，驱走了黑暗，照亮了前程，让我们体验到喜悦和温暖。有人把目光投注到更广阔的范围，这样的人生目标升华为一种崇高的信仰。不管为了什么而活着，我们都要尽可能地实现自己的人生价值。</a:t>
            </a:r>
          </a:p>
        </p:txBody>
      </p:sp>
      <p:grpSp>
        <p:nvGrpSpPr>
          <p:cNvPr id="43011" name="组合 2"/>
          <p:cNvGrpSpPr/>
          <p:nvPr/>
        </p:nvGrpSpPr>
        <p:grpSpPr bwMode="auto">
          <a:xfrm>
            <a:off x="3700463" y="598488"/>
            <a:ext cx="1743075" cy="644525"/>
            <a:chOff x="3333750" y="598488"/>
            <a:chExt cx="1743075" cy="643766"/>
          </a:xfrm>
        </p:grpSpPr>
        <p:sp>
          <p:nvSpPr>
            <p:cNvPr id="15" name="圆角矩形 14"/>
            <p:cNvSpPr/>
            <p:nvPr/>
          </p:nvSpPr>
          <p:spPr>
            <a:xfrm rot="555800">
              <a:off x="4602162" y="715825"/>
              <a:ext cx="442913" cy="418606"/>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6" name="圆角矩形 15"/>
            <p:cNvSpPr/>
            <p:nvPr/>
          </p:nvSpPr>
          <p:spPr>
            <a:xfrm rot="20470821">
              <a:off x="4197350" y="722167"/>
              <a:ext cx="442912" cy="420192"/>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7" name="圆角矩形 16"/>
            <p:cNvSpPr/>
            <p:nvPr/>
          </p:nvSpPr>
          <p:spPr>
            <a:xfrm rot="319204">
              <a:off x="3778250" y="722167"/>
              <a:ext cx="441325" cy="420192"/>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8" name="圆角矩形 17"/>
            <p:cNvSpPr/>
            <p:nvPr/>
          </p:nvSpPr>
          <p:spPr>
            <a:xfrm rot="21148334">
              <a:off x="3368675" y="730095"/>
              <a:ext cx="441325" cy="420193"/>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43020" name="矩形 1"/>
            <p:cNvSpPr>
              <a:spLocks noChangeArrowheads="1"/>
            </p:cNvSpPr>
            <p:nvPr/>
          </p:nvSpPr>
          <p:spPr bwMode="auto">
            <a:xfrm>
              <a:off x="3333750" y="598488"/>
              <a:ext cx="1743075" cy="643766"/>
            </a:xfrm>
            <a:prstGeom prst="rect">
              <a:avLst/>
            </a:prstGeom>
            <a:noFill/>
            <a:ln w="9525">
              <a:noFill/>
              <a:miter lim="800000"/>
            </a:ln>
          </p:spPr>
          <p:txBody>
            <a:bodyPr>
              <a:spAutoFit/>
            </a:bodyPr>
            <a:lstStyle/>
            <a:p>
              <a:pPr algn="dist" eaLnBrk="0" hangingPunct="0">
                <a:lnSpc>
                  <a:spcPts val="4300"/>
                </a:lnSpc>
              </a:pPr>
              <a:r>
                <a:rPr lang="zh-CN" altLang="en-US" sz="2800" b="1">
                  <a:solidFill>
                    <a:schemeClr val="bg1"/>
                  </a:solidFill>
                  <a:latin typeface="楷体" panose="02010609060101010101" pitchFamily="49" charset="-122"/>
                  <a:ea typeface="楷体" panose="02010609060101010101" pitchFamily="49" charset="-122"/>
                </a:rPr>
                <a:t>学后感悟</a:t>
              </a:r>
            </a:p>
          </p:txBody>
        </p:sp>
      </p:grpSp>
      <p:grpSp>
        <p:nvGrpSpPr>
          <p:cNvPr id="43012" name="组合 13"/>
          <p:cNvGrpSpPr/>
          <p:nvPr/>
        </p:nvGrpSpPr>
        <p:grpSpPr bwMode="auto">
          <a:xfrm>
            <a:off x="28575" y="-20638"/>
            <a:ext cx="2006600" cy="522288"/>
            <a:chOff x="70" y="-63"/>
            <a:chExt cx="3160" cy="822"/>
          </a:xfrm>
        </p:grpSpPr>
        <p:sp>
          <p:nvSpPr>
            <p:cNvPr id="43013" name="文本框 6"/>
            <p:cNvSpPr txBox="1">
              <a:spLocks noChangeArrowheads="1"/>
            </p:cNvSpPr>
            <p:nvPr/>
          </p:nvSpPr>
          <p:spPr bwMode="auto">
            <a:xfrm>
              <a:off x="678" y="-63"/>
              <a:ext cx="2528" cy="822"/>
            </a:xfrm>
            <a:prstGeom prst="rect">
              <a:avLst/>
            </a:prstGeom>
            <a:noFill/>
            <a:ln w="9525">
              <a:noFill/>
              <a:miter lim="800000"/>
            </a:ln>
          </p:spPr>
          <p:txBody>
            <a:bodyPr wrap="none">
              <a:spAutoFit/>
            </a:bodyPr>
            <a:lstStyle/>
            <a:p>
              <a:r>
                <a:rPr kumimoji="1" lang="zh-CN" altLang="en-US" sz="2800">
                  <a:latin typeface="黑体" panose="02010609060101010101" pitchFamily="49" charset="-122"/>
                  <a:ea typeface="黑体" panose="02010609060101010101" pitchFamily="49" charset="-122"/>
                </a:rPr>
                <a:t>课堂小结</a:t>
              </a:r>
            </a:p>
          </p:txBody>
        </p:sp>
        <p:cxnSp>
          <p:nvCxnSpPr>
            <p:cNvPr id="26"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7" name="菱形 26"/>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4"/>
          <p:cNvSpPr txBox="1">
            <a:spLocks noChangeArrowheads="1"/>
          </p:cNvSpPr>
          <p:nvPr/>
        </p:nvSpPr>
        <p:spPr bwMode="auto">
          <a:xfrm>
            <a:off x="360363" y="1203325"/>
            <a:ext cx="8424862" cy="3540125"/>
          </a:xfrm>
          <a:prstGeom prst="rect">
            <a:avLst/>
          </a:prstGeom>
          <a:noFill/>
          <a:ln w="9525">
            <a:noFill/>
            <a:miter lim="800000"/>
          </a:ln>
        </p:spPr>
        <p:txBody>
          <a:bodyPr>
            <a:spAutoFit/>
          </a:bodyPr>
          <a:lstStyle/>
          <a:p>
            <a:r>
              <a:rPr lang="zh-CN" altLang="en-US" sz="2800" b="1" dirty="0">
                <a:latin typeface="楷体" panose="02010609060101010101" pitchFamily="49" charset="-122"/>
                <a:ea typeface="楷体" panose="02010609060101010101" pitchFamily="49" charset="-122"/>
              </a:rPr>
              <a:t>    本文在个性化的表述中流露出作者独特、细腻的情感体验。例如，提及爱情之于摆脱孤寂的意义时，作者用“世界的边缘”“冰冷死寂、深不可测的深渊”描述孤寂的恐怖、可怕，用“圣贤和诗人们所想象的仙境的神秘缩影”来表述自己所追寻的美好的爱情境界。全文既充满理性的力量，又有激动人心的感召力和感染力，字里行间透露出罗素作为思想家的博大情怀和崇高人格。</a:t>
            </a:r>
          </a:p>
        </p:txBody>
      </p:sp>
      <p:sp>
        <p:nvSpPr>
          <p:cNvPr id="44035" name="矩形 2"/>
          <p:cNvSpPr>
            <a:spLocks noChangeArrowheads="1"/>
          </p:cNvSpPr>
          <p:nvPr/>
        </p:nvSpPr>
        <p:spPr bwMode="auto">
          <a:xfrm>
            <a:off x="468313" y="627063"/>
            <a:ext cx="6254750" cy="523875"/>
          </a:xfrm>
          <a:prstGeom prst="rect">
            <a:avLst/>
          </a:prstGeom>
          <a:noFill/>
          <a:ln w="9525">
            <a:noFill/>
            <a:miter lim="800000"/>
          </a:ln>
        </p:spPr>
        <p:txBody>
          <a:bodyPr>
            <a:spAutoFit/>
          </a:bodyPr>
          <a:lstStyle/>
          <a:p>
            <a:pPr eaLnBrk="0" hangingPunct="0"/>
            <a:r>
              <a:rPr lang="zh-CN" altLang="en-US" sz="2800" dirty="0">
                <a:solidFill>
                  <a:srgbClr val="FF0000"/>
                </a:solidFill>
                <a:latin typeface="黑体" panose="02010609060101010101" pitchFamily="49" charset="-122"/>
                <a:ea typeface="黑体" panose="02010609060101010101" pitchFamily="49" charset="-122"/>
              </a:rPr>
              <a:t>语言凝练生动，优美流畅，充满感情。 </a:t>
            </a:r>
          </a:p>
        </p:txBody>
      </p:sp>
      <p:grpSp>
        <p:nvGrpSpPr>
          <p:cNvPr id="44036" name="组合 8"/>
          <p:cNvGrpSpPr/>
          <p:nvPr/>
        </p:nvGrpSpPr>
        <p:grpSpPr bwMode="auto">
          <a:xfrm>
            <a:off x="34925" y="-20638"/>
            <a:ext cx="2008188" cy="523876"/>
            <a:chOff x="70" y="-63"/>
            <a:chExt cx="3161" cy="824"/>
          </a:xfrm>
        </p:grpSpPr>
        <p:sp>
          <p:nvSpPr>
            <p:cNvPr id="44037" name="文本框 6"/>
            <p:cNvSpPr txBox="1">
              <a:spLocks noChangeArrowheads="1"/>
            </p:cNvSpPr>
            <p:nvPr/>
          </p:nvSpPr>
          <p:spPr bwMode="auto">
            <a:xfrm>
              <a:off x="678" y="-63"/>
              <a:ext cx="2553" cy="824"/>
            </a:xfrm>
            <a:prstGeom prst="rect">
              <a:avLst/>
            </a:prstGeom>
            <a:noFill/>
            <a:ln w="9525">
              <a:noFill/>
              <a:miter lim="800000"/>
            </a:ln>
          </p:spPr>
          <p:txBody>
            <a:bodyPr wrap="none">
              <a:spAutoFit/>
            </a:bodyPr>
            <a:lstStyle/>
            <a:p>
              <a:r>
                <a:rPr kumimoji="1" lang="zh-CN" altLang="en-US" sz="2800">
                  <a:latin typeface="黑体" panose="02010609060101010101" pitchFamily="49" charset="-122"/>
                  <a:ea typeface="黑体" panose="02010609060101010101" pitchFamily="49" charset="-122"/>
                </a:rPr>
                <a:t>写作特色</a:t>
              </a:r>
            </a:p>
          </p:txBody>
        </p:sp>
        <p:cxnSp>
          <p:nvCxnSpPr>
            <p:cNvPr id="13"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5" name="菱形 14"/>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extBox 6"/>
          <p:cNvSpPr txBox="1">
            <a:spLocks noChangeArrowheads="1"/>
          </p:cNvSpPr>
          <p:nvPr/>
        </p:nvSpPr>
        <p:spPr bwMode="auto">
          <a:xfrm>
            <a:off x="1076325" y="1001713"/>
            <a:ext cx="504825" cy="3109912"/>
          </a:xfrm>
          <a:prstGeom prst="rect">
            <a:avLst/>
          </a:prstGeom>
          <a:noFill/>
          <a:ln w="9525">
            <a:noFill/>
            <a:miter lim="800000"/>
          </a:ln>
        </p:spPr>
        <p:txBody>
          <a:bodyPr>
            <a:spAutoFit/>
          </a:bodyPr>
          <a:lstStyle/>
          <a:p>
            <a:r>
              <a:rPr lang="zh-CN" altLang="en-US" sz="2800">
                <a:solidFill>
                  <a:srgbClr val="FF0000"/>
                </a:solidFill>
                <a:latin typeface="黑体" panose="02010609060101010101" pitchFamily="49" charset="-122"/>
                <a:ea typeface="黑体" panose="02010609060101010101" pitchFamily="49" charset="-122"/>
              </a:rPr>
              <a:t>我为什么而活着</a:t>
            </a:r>
          </a:p>
        </p:txBody>
      </p:sp>
      <p:sp>
        <p:nvSpPr>
          <p:cNvPr id="8" name="左大括号 7"/>
          <p:cNvSpPr/>
          <p:nvPr/>
        </p:nvSpPr>
        <p:spPr>
          <a:xfrm>
            <a:off x="1798638" y="1174750"/>
            <a:ext cx="358775" cy="2881313"/>
          </a:xfrm>
          <a:prstGeom prst="leftBrace">
            <a:avLst>
              <a:gd name="adj1" fmla="val 81085"/>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46084" name="TextBox 8"/>
          <p:cNvSpPr txBox="1">
            <a:spLocks noChangeArrowheads="1"/>
          </p:cNvSpPr>
          <p:nvPr/>
        </p:nvSpPr>
        <p:spPr bwMode="auto">
          <a:xfrm>
            <a:off x="2268538" y="987425"/>
            <a:ext cx="4751387" cy="523875"/>
          </a:xfrm>
          <a:prstGeom prst="rect">
            <a:avLst/>
          </a:prstGeom>
          <a:noFill/>
          <a:ln w="9525">
            <a:noFill/>
            <a:miter lim="800000"/>
          </a:ln>
        </p:spPr>
        <p:txBody>
          <a:bodyPr>
            <a:spAutoFit/>
          </a:bodyPr>
          <a:lstStyle/>
          <a:p>
            <a:r>
              <a:rPr lang="zh-CN" altLang="en-US" sz="2800" b="1" dirty="0">
                <a:solidFill>
                  <a:srgbClr val="0000FF"/>
                </a:solidFill>
                <a:latin typeface="楷体" panose="02010609060101010101" pitchFamily="49" charset="-122"/>
                <a:ea typeface="楷体" panose="02010609060101010101" pitchFamily="49" charset="-122"/>
              </a:rPr>
              <a:t>开门见山，回答题目问题</a:t>
            </a:r>
          </a:p>
        </p:txBody>
      </p:sp>
      <p:sp>
        <p:nvSpPr>
          <p:cNvPr id="46085" name="TextBox 9"/>
          <p:cNvSpPr txBox="1">
            <a:spLocks noChangeArrowheads="1"/>
          </p:cNvSpPr>
          <p:nvPr/>
        </p:nvSpPr>
        <p:spPr bwMode="auto">
          <a:xfrm>
            <a:off x="2268538" y="2101850"/>
            <a:ext cx="971550" cy="954088"/>
          </a:xfrm>
          <a:prstGeom prst="rect">
            <a:avLst/>
          </a:prstGeom>
          <a:noFill/>
          <a:ln w="9525">
            <a:noFill/>
            <a:miter lim="800000"/>
          </a:ln>
        </p:spPr>
        <p:txBody>
          <a:bodyPr>
            <a:spAutoFit/>
          </a:bodyPr>
          <a:lstStyle/>
          <a:p>
            <a:r>
              <a:rPr lang="zh-CN" altLang="en-US" sz="2800" b="1">
                <a:solidFill>
                  <a:srgbClr val="0000FF"/>
                </a:solidFill>
                <a:latin typeface="楷体" panose="02010609060101010101" pitchFamily="49" charset="-122"/>
                <a:ea typeface="楷体" panose="02010609060101010101" pitchFamily="49" charset="-122"/>
              </a:rPr>
              <a:t>具体阐述</a:t>
            </a:r>
          </a:p>
        </p:txBody>
      </p:sp>
      <p:sp>
        <p:nvSpPr>
          <p:cNvPr id="46086" name="TextBox 10"/>
          <p:cNvSpPr txBox="1">
            <a:spLocks noChangeArrowheads="1"/>
          </p:cNvSpPr>
          <p:nvPr/>
        </p:nvSpPr>
        <p:spPr bwMode="auto">
          <a:xfrm>
            <a:off x="2268538" y="3675063"/>
            <a:ext cx="2763837" cy="523875"/>
          </a:xfrm>
          <a:prstGeom prst="rect">
            <a:avLst/>
          </a:prstGeom>
          <a:noFill/>
          <a:ln w="9525">
            <a:noFill/>
            <a:miter lim="800000"/>
          </a:ln>
        </p:spPr>
        <p:txBody>
          <a:bodyPr>
            <a:spAutoFit/>
          </a:bodyPr>
          <a:lstStyle/>
          <a:p>
            <a:r>
              <a:rPr lang="zh-CN" altLang="en-US" sz="2800" b="1">
                <a:solidFill>
                  <a:srgbClr val="0000FF"/>
                </a:solidFill>
                <a:latin typeface="楷体" panose="02010609060101010101" pitchFamily="49" charset="-122"/>
                <a:ea typeface="楷体" panose="02010609060101010101" pitchFamily="49" charset="-122"/>
              </a:rPr>
              <a:t>指出活着的意义</a:t>
            </a:r>
          </a:p>
        </p:txBody>
      </p:sp>
      <p:grpSp>
        <p:nvGrpSpPr>
          <p:cNvPr id="45063" name="组合 35"/>
          <p:cNvGrpSpPr/>
          <p:nvPr/>
        </p:nvGrpSpPr>
        <p:grpSpPr bwMode="auto">
          <a:xfrm>
            <a:off x="44450" y="-20638"/>
            <a:ext cx="2006600" cy="523876"/>
            <a:chOff x="70" y="-63"/>
            <a:chExt cx="3161" cy="824"/>
          </a:xfrm>
        </p:grpSpPr>
        <p:sp>
          <p:nvSpPr>
            <p:cNvPr id="45070" name="文本框 6"/>
            <p:cNvSpPr txBox="1">
              <a:spLocks noChangeArrowheads="1"/>
            </p:cNvSpPr>
            <p:nvPr/>
          </p:nvSpPr>
          <p:spPr bwMode="auto">
            <a:xfrm>
              <a:off x="678" y="-63"/>
              <a:ext cx="2553" cy="824"/>
            </a:xfrm>
            <a:prstGeom prst="rect">
              <a:avLst/>
            </a:prstGeom>
            <a:noFill/>
            <a:ln w="9525">
              <a:noFill/>
              <a:miter lim="800000"/>
            </a:ln>
          </p:spPr>
          <p:txBody>
            <a:bodyPr wrap="none">
              <a:spAutoFit/>
            </a:bodyPr>
            <a:lstStyle/>
            <a:p>
              <a:r>
                <a:rPr kumimoji="1" lang="zh-CN" altLang="en-US" sz="2800">
                  <a:latin typeface="黑体" panose="02010609060101010101" pitchFamily="49" charset="-122"/>
                  <a:ea typeface="黑体" panose="02010609060101010101" pitchFamily="49" charset="-122"/>
                </a:rPr>
                <a:t>板书设计</a:t>
              </a:r>
            </a:p>
          </p:txBody>
        </p:sp>
        <p:cxnSp>
          <p:nvCxnSpPr>
            <p:cNvPr id="14"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5" name="菱形 14"/>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1" name="左大括号 10"/>
          <p:cNvSpPr/>
          <p:nvPr/>
        </p:nvSpPr>
        <p:spPr>
          <a:xfrm>
            <a:off x="3714750" y="1952625"/>
            <a:ext cx="358775" cy="1382713"/>
          </a:xfrm>
          <a:prstGeom prst="leftBrace">
            <a:avLst>
              <a:gd name="adj1" fmla="val 81085"/>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12" name="TextBox 10"/>
          <p:cNvSpPr txBox="1">
            <a:spLocks noChangeArrowheads="1"/>
          </p:cNvSpPr>
          <p:nvPr/>
        </p:nvSpPr>
        <p:spPr bwMode="auto">
          <a:xfrm>
            <a:off x="4462463" y="1751013"/>
            <a:ext cx="1368425" cy="523875"/>
          </a:xfrm>
          <a:prstGeom prst="rect">
            <a:avLst/>
          </a:prstGeom>
          <a:noFill/>
          <a:ln w="9525">
            <a:noFill/>
            <a:miter lim="800000"/>
          </a:ln>
        </p:spPr>
        <p:txBody>
          <a:bodyPr>
            <a:spAutoFit/>
          </a:bodyPr>
          <a:lstStyle/>
          <a:p>
            <a:r>
              <a:rPr lang="zh-CN" altLang="en-US" sz="2800" b="1">
                <a:latin typeface="楷体" panose="02010609060101010101" pitchFamily="49" charset="-122"/>
                <a:ea typeface="楷体" panose="02010609060101010101" pitchFamily="49" charset="-122"/>
              </a:rPr>
              <a:t>爱情</a:t>
            </a:r>
          </a:p>
        </p:txBody>
      </p:sp>
      <p:sp>
        <p:nvSpPr>
          <p:cNvPr id="13" name="TextBox 10"/>
          <p:cNvSpPr txBox="1">
            <a:spLocks noChangeArrowheads="1"/>
          </p:cNvSpPr>
          <p:nvPr/>
        </p:nvSpPr>
        <p:spPr bwMode="auto">
          <a:xfrm>
            <a:off x="4462463" y="2403475"/>
            <a:ext cx="1368425" cy="523875"/>
          </a:xfrm>
          <a:prstGeom prst="rect">
            <a:avLst/>
          </a:prstGeom>
          <a:noFill/>
          <a:ln w="9525">
            <a:noFill/>
            <a:miter lim="800000"/>
          </a:ln>
        </p:spPr>
        <p:txBody>
          <a:bodyPr>
            <a:spAutoFit/>
          </a:bodyPr>
          <a:lstStyle/>
          <a:p>
            <a:r>
              <a:rPr lang="zh-CN" altLang="en-US" sz="2800" b="1">
                <a:latin typeface="楷体" panose="02010609060101010101" pitchFamily="49" charset="-122"/>
                <a:ea typeface="楷体" panose="02010609060101010101" pitchFamily="49" charset="-122"/>
              </a:rPr>
              <a:t>知识</a:t>
            </a:r>
          </a:p>
        </p:txBody>
      </p:sp>
      <p:sp>
        <p:nvSpPr>
          <p:cNvPr id="16" name="TextBox 10"/>
          <p:cNvSpPr txBox="1">
            <a:spLocks noChangeArrowheads="1"/>
          </p:cNvSpPr>
          <p:nvPr/>
        </p:nvSpPr>
        <p:spPr bwMode="auto">
          <a:xfrm>
            <a:off x="4462463" y="3055938"/>
            <a:ext cx="1368425" cy="523875"/>
          </a:xfrm>
          <a:prstGeom prst="rect">
            <a:avLst/>
          </a:prstGeom>
          <a:noFill/>
          <a:ln w="9525">
            <a:noFill/>
            <a:miter lim="800000"/>
          </a:ln>
        </p:spPr>
        <p:txBody>
          <a:bodyPr>
            <a:spAutoFit/>
          </a:bodyPr>
          <a:lstStyle/>
          <a:p>
            <a:r>
              <a:rPr lang="zh-CN" altLang="en-US" sz="2800" b="1">
                <a:latin typeface="楷体" panose="02010609060101010101" pitchFamily="49" charset="-122"/>
                <a:ea typeface="楷体" panose="02010609060101010101" pitchFamily="49" charset="-122"/>
              </a:rPr>
              <a:t>同情心</a:t>
            </a:r>
          </a:p>
        </p:txBody>
      </p:sp>
      <p:sp>
        <p:nvSpPr>
          <p:cNvPr id="17" name="左大括号 16"/>
          <p:cNvSpPr/>
          <p:nvPr/>
        </p:nvSpPr>
        <p:spPr>
          <a:xfrm rot="10800000">
            <a:off x="6516688" y="1174750"/>
            <a:ext cx="358775" cy="2881313"/>
          </a:xfrm>
          <a:prstGeom prst="leftBrace">
            <a:avLst>
              <a:gd name="adj1" fmla="val 81085"/>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2" name="TextBox 1"/>
          <p:cNvSpPr txBox="1">
            <a:spLocks noChangeArrowheads="1"/>
          </p:cNvSpPr>
          <p:nvPr/>
        </p:nvSpPr>
        <p:spPr bwMode="auto">
          <a:xfrm>
            <a:off x="6999288" y="1249363"/>
            <a:ext cx="1046162" cy="2617787"/>
          </a:xfrm>
          <a:prstGeom prst="rect">
            <a:avLst/>
          </a:prstGeom>
          <a:noFill/>
          <a:ln w="9525">
            <a:noFill/>
            <a:miter lim="800000"/>
          </a:ln>
        </p:spPr>
        <p:txBody>
          <a:bodyPr vert="eaVert">
            <a:spAutoFit/>
          </a:bodyPr>
          <a:lstStyle/>
          <a:p>
            <a:r>
              <a:rPr lang="zh-CN" altLang="en-US" sz="2800" b="1">
                <a:latin typeface="楷体" panose="02010609060101010101" pitchFamily="49" charset="-122"/>
                <a:ea typeface="楷体" panose="02010609060101010101" pitchFamily="49" charset="-122"/>
              </a:rPr>
              <a:t>博大美好的情怀</a:t>
            </a:r>
          </a:p>
          <a:p>
            <a:r>
              <a:rPr lang="zh-CN" altLang="en-US" sz="2800" b="1">
                <a:latin typeface="楷体" panose="02010609060101010101" pitchFamily="49" charset="-122"/>
                <a:ea typeface="楷体" panose="02010609060101010101" pitchFamily="49" charset="-122"/>
              </a:rPr>
              <a:t>崇高的思想境界</a:t>
            </a:r>
          </a:p>
        </p:txBody>
      </p:sp>
    </p:spTree>
  </p:cSld>
  <p:clrMapOvr>
    <a:masterClrMapping/>
  </p:clrMapOvr>
  <p:transition advTm="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矩形 35"/>
          <p:cNvSpPr>
            <a:spLocks noChangeArrowheads="1"/>
          </p:cNvSpPr>
          <p:nvPr/>
        </p:nvSpPr>
        <p:spPr bwMode="auto">
          <a:xfrm>
            <a:off x="395288" y="627063"/>
            <a:ext cx="8497887" cy="954087"/>
          </a:xfrm>
          <a:prstGeom prst="rect">
            <a:avLst/>
          </a:prstGeom>
          <a:noFill/>
          <a:ln w="9525">
            <a:noFill/>
            <a:miter lim="800000"/>
          </a:ln>
        </p:spPr>
        <p:txBody>
          <a:bodyPr>
            <a:spAutoFit/>
          </a:bodyPr>
          <a:lstStyle/>
          <a:p>
            <a:pPr eaLnBrk="0" hangingPunct="0"/>
            <a:r>
              <a:rPr lang="en-US" altLang="zh-CN" sz="2800" b="1" dirty="0">
                <a:latin typeface="宋体" panose="02010600030101010101" pitchFamily="2" charset="-122"/>
              </a:rPr>
              <a:t>1.</a:t>
            </a:r>
            <a:r>
              <a:rPr lang="zh-CN" altLang="zh-CN" sz="2800" b="1" dirty="0">
                <a:latin typeface="宋体" panose="02010600030101010101" pitchFamily="2" charset="-122"/>
              </a:rPr>
              <a:t>下列各组词语中</a:t>
            </a:r>
            <a:r>
              <a:rPr lang="zh-CN" altLang="en-US" sz="2800" b="1" dirty="0">
                <a:latin typeface="宋体" panose="02010600030101010101" pitchFamily="2" charset="-122"/>
              </a:rPr>
              <a:t>画线</a:t>
            </a:r>
            <a:r>
              <a:rPr lang="zh-CN" altLang="zh-CN" sz="2800" b="1" dirty="0">
                <a:latin typeface="宋体" panose="02010600030101010101" pitchFamily="2" charset="-122"/>
              </a:rPr>
              <a:t>字的读音与所给注音全相同的一组是</a:t>
            </a:r>
            <a:r>
              <a:rPr lang="zh-CN" altLang="en-US" sz="2800" b="1" dirty="0">
                <a:latin typeface="宋体" panose="02010600030101010101" pitchFamily="2" charset="-122"/>
              </a:rPr>
              <a:t>（</a:t>
            </a:r>
            <a:r>
              <a:rPr lang="zh-CN" altLang="zh-CN" sz="2800" b="1" dirty="0">
                <a:latin typeface="宋体" panose="02010600030101010101" pitchFamily="2" charset="-122"/>
              </a:rPr>
              <a:t>　　</a:t>
            </a:r>
            <a:r>
              <a:rPr lang="zh-CN" altLang="en-US" sz="2800" b="1" dirty="0">
                <a:latin typeface="宋体" panose="02010600030101010101" pitchFamily="2" charset="-122"/>
              </a:rPr>
              <a:t>）</a:t>
            </a:r>
            <a:endParaRPr lang="zh-CN" altLang="zh-CN" sz="2800" b="1" dirty="0">
              <a:latin typeface="宋体" panose="02010600030101010101" pitchFamily="2" charset="-122"/>
            </a:endParaRPr>
          </a:p>
        </p:txBody>
      </p:sp>
      <p:sp>
        <p:nvSpPr>
          <p:cNvPr id="46083" name="矩形 15"/>
          <p:cNvSpPr>
            <a:spLocks noChangeArrowheads="1"/>
          </p:cNvSpPr>
          <p:nvPr/>
        </p:nvSpPr>
        <p:spPr bwMode="auto">
          <a:xfrm>
            <a:off x="1044575" y="1693863"/>
            <a:ext cx="7272338" cy="2678112"/>
          </a:xfrm>
          <a:prstGeom prst="rect">
            <a:avLst/>
          </a:prstGeom>
          <a:noFill/>
          <a:ln w="9525">
            <a:noFill/>
            <a:miter lim="800000"/>
          </a:ln>
        </p:spPr>
        <p:txBody>
          <a:bodyPr>
            <a:spAutoFit/>
          </a:bodyPr>
          <a:lstStyle/>
          <a:p>
            <a:pPr eaLnBrk="0" hangingPunct="0">
              <a:lnSpc>
                <a:spcPct val="150000"/>
              </a:lnSpc>
            </a:pPr>
            <a:r>
              <a:rPr lang="en-US" altLang="zh-CN" sz="2800" b="1">
                <a:latin typeface="楷体" panose="02010609060101010101" pitchFamily="49" charset="-122"/>
                <a:ea typeface="楷体" panose="02010609060101010101" pitchFamily="49" charset="-122"/>
              </a:rPr>
              <a:t>A.</a:t>
            </a:r>
            <a:r>
              <a:rPr lang="zh-CN" altLang="zh-CN" sz="2800" b="1">
                <a:latin typeface="楷体" panose="02010609060101010101" pitchFamily="49" charset="-122"/>
                <a:ea typeface="楷体" panose="02010609060101010101" pitchFamily="49" charset="-122"/>
              </a:rPr>
              <a:t>数</a:t>
            </a:r>
            <a:r>
              <a:rPr lang="en-US" altLang="zh-CN" sz="2800">
                <a:latin typeface="汉语拼音" pitchFamily="34" charset="0"/>
                <a:ea typeface="楷体" panose="02010609060101010101" pitchFamily="49" charset="-122"/>
                <a:cs typeface="汉语拼音" pitchFamily="34" charset="0"/>
              </a:rPr>
              <a:t>shǔ</a:t>
            </a:r>
            <a:r>
              <a:rPr lang="zh-CN" altLang="zh-CN" sz="2800" b="1">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 </a:t>
            </a:r>
            <a:r>
              <a:rPr lang="zh-CN" altLang="zh-CN" sz="2800" b="1" u="sng">
                <a:latin typeface="楷体" panose="02010609060101010101" pitchFamily="49" charset="-122"/>
                <a:ea typeface="楷体" panose="02010609060101010101" pitchFamily="49" charset="-122"/>
              </a:rPr>
              <a:t>数</a:t>
            </a:r>
            <a:r>
              <a:rPr lang="zh-CN" altLang="zh-CN" sz="2800" b="1">
                <a:latin typeface="楷体" panose="02010609060101010101" pitchFamily="49" charset="-122"/>
                <a:ea typeface="楷体" panose="02010609060101010101" pitchFamily="49" charset="-122"/>
              </a:rPr>
              <a:t>落　</a:t>
            </a:r>
            <a:r>
              <a:rPr lang="en-US" altLang="zh-CN" sz="2800" b="1">
                <a:latin typeface="楷体" panose="02010609060101010101" pitchFamily="49" charset="-122"/>
                <a:ea typeface="楷体" panose="02010609060101010101" pitchFamily="49" charset="-122"/>
              </a:rPr>
              <a:t>  </a:t>
            </a:r>
            <a:r>
              <a:rPr lang="zh-CN" altLang="zh-CN" sz="2800" b="1" u="sng">
                <a:latin typeface="楷体" panose="02010609060101010101" pitchFamily="49" charset="-122"/>
                <a:ea typeface="楷体" panose="02010609060101010101" pitchFamily="49" charset="-122"/>
              </a:rPr>
              <a:t>数</a:t>
            </a:r>
            <a:r>
              <a:rPr lang="zh-CN" altLang="zh-CN" sz="2800" b="1">
                <a:latin typeface="楷体" panose="02010609060101010101" pitchFamily="49" charset="-122"/>
                <a:ea typeface="楷体" panose="02010609060101010101" pitchFamily="49" charset="-122"/>
              </a:rPr>
              <a:t>不胜数　</a:t>
            </a:r>
            <a:r>
              <a:rPr lang="en-US" altLang="zh-CN" sz="2800" b="1">
                <a:latin typeface="楷体" panose="02010609060101010101" pitchFamily="49" charset="-122"/>
                <a:ea typeface="楷体" panose="02010609060101010101" pitchFamily="49" charset="-122"/>
              </a:rPr>
              <a:t>  </a:t>
            </a:r>
            <a:r>
              <a:rPr lang="zh-CN" altLang="zh-CN" sz="2800" b="1" u="sng">
                <a:latin typeface="楷体" panose="02010609060101010101" pitchFamily="49" charset="-122"/>
                <a:ea typeface="楷体" panose="02010609060101010101" pitchFamily="49" charset="-122"/>
              </a:rPr>
              <a:t>数</a:t>
            </a:r>
            <a:r>
              <a:rPr lang="zh-CN" altLang="zh-CN" sz="2800" b="1">
                <a:latin typeface="楷体" panose="02010609060101010101" pitchFamily="49" charset="-122"/>
                <a:ea typeface="楷体" panose="02010609060101010101" pitchFamily="49" charset="-122"/>
              </a:rPr>
              <a:t>典忘祖</a:t>
            </a:r>
          </a:p>
          <a:p>
            <a:pPr eaLnBrk="0" hangingPunct="0">
              <a:lnSpc>
                <a:spcPct val="150000"/>
              </a:lnSpc>
            </a:pPr>
            <a:r>
              <a:rPr lang="en-US" altLang="zh-CN" sz="2800" b="1">
                <a:latin typeface="楷体" panose="02010609060101010101" pitchFamily="49" charset="-122"/>
                <a:ea typeface="楷体" panose="02010609060101010101" pitchFamily="49" charset="-122"/>
              </a:rPr>
              <a:t>B.</a:t>
            </a:r>
            <a:r>
              <a:rPr lang="zh-CN" altLang="zh-CN" sz="2800" b="1">
                <a:latin typeface="楷体" panose="02010609060101010101" pitchFamily="49" charset="-122"/>
                <a:ea typeface="楷体" panose="02010609060101010101" pitchFamily="49" charset="-122"/>
              </a:rPr>
              <a:t>识</a:t>
            </a:r>
            <a:r>
              <a:rPr lang="en-US" altLang="zh-CN" sz="2800">
                <a:latin typeface="汉语拼音" pitchFamily="34" charset="0"/>
                <a:ea typeface="楷体" panose="02010609060101010101" pitchFamily="49" charset="-122"/>
              </a:rPr>
              <a:t>shí</a:t>
            </a:r>
            <a:r>
              <a:rPr lang="zh-CN" altLang="zh-CN" sz="2800" b="1">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  </a:t>
            </a:r>
            <a:r>
              <a:rPr lang="zh-CN" altLang="zh-CN" sz="2800" b="1" u="sng">
                <a:latin typeface="楷体" panose="02010609060101010101" pitchFamily="49" charset="-122"/>
                <a:ea typeface="楷体" panose="02010609060101010101" pitchFamily="49" charset="-122"/>
              </a:rPr>
              <a:t>识</a:t>
            </a:r>
            <a:r>
              <a:rPr lang="zh-CN" altLang="zh-CN" sz="2800" b="1">
                <a:latin typeface="楷体" panose="02010609060101010101" pitchFamily="49" charset="-122"/>
                <a:ea typeface="楷体" panose="02010609060101010101" pitchFamily="49" charset="-122"/>
              </a:rPr>
              <a:t>别　</a:t>
            </a:r>
            <a:r>
              <a:rPr lang="en-US" altLang="zh-CN" sz="2800" b="1">
                <a:latin typeface="楷体" panose="02010609060101010101" pitchFamily="49" charset="-122"/>
                <a:ea typeface="楷体" panose="02010609060101010101" pitchFamily="49" charset="-122"/>
              </a:rPr>
              <a:t>  </a:t>
            </a:r>
            <a:r>
              <a:rPr lang="zh-CN" altLang="zh-CN" sz="2800" b="1">
                <a:latin typeface="楷体" panose="02010609060101010101" pitchFamily="49" charset="-122"/>
                <a:ea typeface="楷体" panose="02010609060101010101" pitchFamily="49" charset="-122"/>
              </a:rPr>
              <a:t>博闻强</a:t>
            </a:r>
            <a:r>
              <a:rPr lang="zh-CN" altLang="zh-CN" sz="2800" b="1" u="sng">
                <a:latin typeface="楷体" panose="02010609060101010101" pitchFamily="49" charset="-122"/>
                <a:ea typeface="楷体" panose="02010609060101010101" pitchFamily="49" charset="-122"/>
              </a:rPr>
              <a:t>识</a:t>
            </a:r>
            <a:r>
              <a:rPr lang="zh-CN" altLang="zh-CN" sz="2800" b="1">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  </a:t>
            </a:r>
            <a:r>
              <a:rPr lang="zh-CN" altLang="zh-CN" sz="2800" b="1">
                <a:latin typeface="楷体" panose="02010609060101010101" pitchFamily="49" charset="-122"/>
                <a:ea typeface="楷体" panose="02010609060101010101" pitchFamily="49" charset="-122"/>
              </a:rPr>
              <a:t>远见卓</a:t>
            </a:r>
            <a:r>
              <a:rPr lang="zh-CN" altLang="zh-CN" sz="2800" b="1" u="sng">
                <a:latin typeface="楷体" panose="02010609060101010101" pitchFamily="49" charset="-122"/>
                <a:ea typeface="楷体" panose="02010609060101010101" pitchFamily="49" charset="-122"/>
              </a:rPr>
              <a:t>识</a:t>
            </a:r>
          </a:p>
          <a:p>
            <a:pPr eaLnBrk="0" hangingPunct="0">
              <a:lnSpc>
                <a:spcPct val="150000"/>
              </a:lnSpc>
            </a:pPr>
            <a:r>
              <a:rPr lang="en-US" altLang="zh-CN" sz="2800" b="1">
                <a:latin typeface="楷体" panose="02010609060101010101" pitchFamily="49" charset="-122"/>
                <a:ea typeface="楷体" panose="02010609060101010101" pitchFamily="49" charset="-122"/>
              </a:rPr>
              <a:t>C.</a:t>
            </a:r>
            <a:r>
              <a:rPr lang="zh-CN" altLang="zh-CN" sz="2800" b="1">
                <a:latin typeface="楷体" panose="02010609060101010101" pitchFamily="49" charset="-122"/>
                <a:ea typeface="楷体" panose="02010609060101010101" pitchFamily="49" charset="-122"/>
              </a:rPr>
              <a:t>横</a:t>
            </a:r>
            <a:r>
              <a:rPr lang="en-US" altLang="zh-CN" sz="2800">
                <a:latin typeface="汉语拼音" pitchFamily="34" charset="0"/>
                <a:ea typeface="楷体" panose="02010609060101010101" pitchFamily="49" charset="-122"/>
              </a:rPr>
              <a:t>héng</a:t>
            </a:r>
            <a:r>
              <a:rPr lang="zh-CN" altLang="zh-CN" sz="2800" b="1">
                <a:latin typeface="楷体" panose="02010609060101010101" pitchFamily="49" charset="-122"/>
                <a:ea typeface="楷体" panose="02010609060101010101" pitchFamily="49" charset="-122"/>
              </a:rPr>
              <a:t>　纵</a:t>
            </a:r>
            <a:r>
              <a:rPr lang="zh-CN" altLang="zh-CN" sz="2800" b="1" u="sng">
                <a:latin typeface="楷体" panose="02010609060101010101" pitchFamily="49" charset="-122"/>
                <a:ea typeface="楷体" panose="02010609060101010101" pitchFamily="49" charset="-122"/>
              </a:rPr>
              <a:t>横</a:t>
            </a:r>
            <a:r>
              <a:rPr lang="zh-CN" altLang="zh-CN" sz="2800" b="1">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  </a:t>
            </a:r>
            <a:r>
              <a:rPr lang="zh-CN" altLang="zh-CN" sz="2800" b="1">
                <a:latin typeface="楷体" panose="02010609060101010101" pitchFamily="49" charset="-122"/>
                <a:ea typeface="楷体" panose="02010609060101010101" pitchFamily="49" charset="-122"/>
              </a:rPr>
              <a:t>妙趣</a:t>
            </a:r>
            <a:r>
              <a:rPr lang="zh-CN" altLang="zh-CN" sz="2800" b="1" u="sng">
                <a:latin typeface="楷体" panose="02010609060101010101" pitchFamily="49" charset="-122"/>
                <a:ea typeface="楷体" panose="02010609060101010101" pitchFamily="49" charset="-122"/>
              </a:rPr>
              <a:t>横</a:t>
            </a:r>
            <a:r>
              <a:rPr lang="zh-CN" altLang="zh-CN" sz="2800" b="1">
                <a:latin typeface="楷体" panose="02010609060101010101" pitchFamily="49" charset="-122"/>
                <a:ea typeface="楷体" panose="02010609060101010101" pitchFamily="49" charset="-122"/>
              </a:rPr>
              <a:t>生　</a:t>
            </a:r>
            <a:r>
              <a:rPr lang="en-US" altLang="zh-CN" sz="2800" b="1">
                <a:latin typeface="楷体" panose="02010609060101010101" pitchFamily="49" charset="-122"/>
                <a:ea typeface="楷体" panose="02010609060101010101" pitchFamily="49" charset="-122"/>
              </a:rPr>
              <a:t>  </a:t>
            </a:r>
            <a:r>
              <a:rPr lang="zh-CN" altLang="zh-CN" sz="2800" b="1">
                <a:latin typeface="楷体" panose="02010609060101010101" pitchFamily="49" charset="-122"/>
                <a:ea typeface="楷体" panose="02010609060101010101" pitchFamily="49" charset="-122"/>
              </a:rPr>
              <a:t>专</a:t>
            </a:r>
            <a:r>
              <a:rPr lang="zh-CN" altLang="zh-CN" sz="2800" b="1" u="sng">
                <a:latin typeface="楷体" panose="02010609060101010101" pitchFamily="49" charset="-122"/>
                <a:ea typeface="楷体" panose="02010609060101010101" pitchFamily="49" charset="-122"/>
              </a:rPr>
              <a:t>横</a:t>
            </a:r>
            <a:r>
              <a:rPr lang="zh-CN" altLang="zh-CN" sz="2800" b="1">
                <a:latin typeface="楷体" panose="02010609060101010101" pitchFamily="49" charset="-122"/>
                <a:ea typeface="楷体" panose="02010609060101010101" pitchFamily="49" charset="-122"/>
              </a:rPr>
              <a:t>跋扈</a:t>
            </a:r>
          </a:p>
          <a:p>
            <a:pPr eaLnBrk="0" hangingPunct="0">
              <a:lnSpc>
                <a:spcPct val="150000"/>
              </a:lnSpc>
            </a:pPr>
            <a:r>
              <a:rPr lang="en-US" altLang="zh-CN" sz="2800" b="1">
                <a:latin typeface="楷体" panose="02010609060101010101" pitchFamily="49" charset="-122"/>
                <a:ea typeface="楷体" panose="02010609060101010101" pitchFamily="49" charset="-122"/>
              </a:rPr>
              <a:t>D.</a:t>
            </a:r>
            <a:r>
              <a:rPr lang="zh-CN" altLang="zh-CN" sz="2800" b="1">
                <a:latin typeface="楷体" panose="02010609060101010101" pitchFamily="49" charset="-122"/>
                <a:ea typeface="楷体" panose="02010609060101010101" pitchFamily="49" charset="-122"/>
              </a:rPr>
              <a:t>模</a:t>
            </a:r>
            <a:r>
              <a:rPr lang="en-US" altLang="zh-CN" sz="2800">
                <a:latin typeface="汉语拼音" pitchFamily="34" charset="0"/>
                <a:ea typeface="楷体" panose="02010609060101010101" pitchFamily="49" charset="-122"/>
              </a:rPr>
              <a:t>mó</a:t>
            </a:r>
            <a:r>
              <a:rPr lang="zh-CN" altLang="zh-CN" sz="2800" b="1">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 </a:t>
            </a:r>
            <a:r>
              <a:rPr lang="zh-CN" altLang="zh-CN" sz="2800" b="1" u="sng">
                <a:latin typeface="楷体" panose="02010609060101010101" pitchFamily="49" charset="-122"/>
                <a:ea typeface="楷体" panose="02010609060101010101" pitchFamily="49" charset="-122"/>
              </a:rPr>
              <a:t>模</a:t>
            </a:r>
            <a:r>
              <a:rPr lang="zh-CN" altLang="zh-CN" sz="2800" b="1">
                <a:latin typeface="楷体" panose="02010609060101010101" pitchFamily="49" charset="-122"/>
                <a:ea typeface="楷体" panose="02010609060101010101" pitchFamily="49" charset="-122"/>
              </a:rPr>
              <a:t>型　</a:t>
            </a:r>
            <a:r>
              <a:rPr lang="en-US" altLang="zh-CN" sz="2800" b="1">
                <a:latin typeface="楷体" panose="02010609060101010101" pitchFamily="49" charset="-122"/>
                <a:ea typeface="楷体" panose="02010609060101010101" pitchFamily="49" charset="-122"/>
              </a:rPr>
              <a:t>   </a:t>
            </a:r>
            <a:r>
              <a:rPr lang="zh-CN" altLang="zh-CN" sz="2800" b="1" u="sng">
                <a:latin typeface="楷体" panose="02010609060101010101" pitchFamily="49" charset="-122"/>
                <a:ea typeface="楷体" panose="02010609060101010101" pitchFamily="49" charset="-122"/>
              </a:rPr>
              <a:t>模</a:t>
            </a:r>
            <a:r>
              <a:rPr lang="zh-CN" altLang="zh-CN" sz="2800" b="1">
                <a:latin typeface="楷体" panose="02010609060101010101" pitchFamily="49" charset="-122"/>
                <a:ea typeface="楷体" panose="02010609060101010101" pitchFamily="49" charset="-122"/>
              </a:rPr>
              <a:t>棱两可　</a:t>
            </a:r>
            <a:r>
              <a:rPr lang="en-US" altLang="zh-CN" sz="2800" b="1">
                <a:latin typeface="楷体" panose="02010609060101010101" pitchFamily="49" charset="-122"/>
                <a:ea typeface="楷体" panose="02010609060101010101" pitchFamily="49" charset="-122"/>
              </a:rPr>
              <a:t>  </a:t>
            </a:r>
            <a:r>
              <a:rPr lang="zh-CN" altLang="zh-CN" sz="2800" b="1">
                <a:latin typeface="楷体" panose="02010609060101010101" pitchFamily="49" charset="-122"/>
                <a:ea typeface="楷体" panose="02010609060101010101" pitchFamily="49" charset="-122"/>
              </a:rPr>
              <a:t>装</a:t>
            </a:r>
            <a:r>
              <a:rPr lang="zh-CN" altLang="zh-CN" sz="2800" b="1" u="sng">
                <a:latin typeface="楷体" panose="02010609060101010101" pitchFamily="49" charset="-122"/>
                <a:ea typeface="楷体" panose="02010609060101010101" pitchFamily="49" charset="-122"/>
              </a:rPr>
              <a:t>模</a:t>
            </a:r>
            <a:r>
              <a:rPr lang="zh-CN" altLang="zh-CN" sz="2800" b="1">
                <a:latin typeface="楷体" panose="02010609060101010101" pitchFamily="49" charset="-122"/>
                <a:ea typeface="楷体" panose="02010609060101010101" pitchFamily="49" charset="-122"/>
              </a:rPr>
              <a:t>作样</a:t>
            </a:r>
          </a:p>
        </p:txBody>
      </p:sp>
      <p:sp>
        <p:nvSpPr>
          <p:cNvPr id="17" name="TextBox 16"/>
          <p:cNvSpPr txBox="1">
            <a:spLocks noChangeArrowheads="1"/>
          </p:cNvSpPr>
          <p:nvPr/>
        </p:nvSpPr>
        <p:spPr bwMode="auto">
          <a:xfrm>
            <a:off x="2124075" y="1058863"/>
            <a:ext cx="431800" cy="523875"/>
          </a:xfrm>
          <a:prstGeom prst="rect">
            <a:avLst/>
          </a:prstGeom>
          <a:noFill/>
          <a:ln w="9525">
            <a:noFill/>
            <a:miter lim="800000"/>
          </a:ln>
        </p:spPr>
        <p:txBody>
          <a:bodyPr>
            <a:spAutoFit/>
          </a:bodyPr>
          <a:lstStyle/>
          <a:p>
            <a:pPr eaLnBrk="0" hangingPunct="0"/>
            <a:r>
              <a:rPr lang="en-US" altLang="zh-CN" sz="2800">
                <a:solidFill>
                  <a:srgbClr val="FF0000"/>
                </a:solidFill>
                <a:latin typeface="黑体" panose="02010609060101010101" pitchFamily="49" charset="-122"/>
                <a:ea typeface="黑体" panose="02010609060101010101" pitchFamily="49" charset="-122"/>
              </a:rPr>
              <a:t>A</a:t>
            </a:r>
            <a:endParaRPr lang="zh-CN" altLang="en-US" sz="2800">
              <a:solidFill>
                <a:srgbClr val="FF0000"/>
              </a:solidFill>
              <a:latin typeface="黑体" panose="02010609060101010101" pitchFamily="49" charset="-122"/>
              <a:ea typeface="黑体" panose="02010609060101010101" pitchFamily="49" charset="-122"/>
            </a:endParaRPr>
          </a:p>
        </p:txBody>
      </p:sp>
      <p:grpSp>
        <p:nvGrpSpPr>
          <p:cNvPr id="46085" name="组合 15"/>
          <p:cNvGrpSpPr/>
          <p:nvPr/>
        </p:nvGrpSpPr>
        <p:grpSpPr bwMode="auto">
          <a:xfrm>
            <a:off x="34925" y="-20638"/>
            <a:ext cx="2008188" cy="523876"/>
            <a:chOff x="70" y="-63"/>
            <a:chExt cx="3161" cy="824"/>
          </a:xfrm>
        </p:grpSpPr>
        <p:sp>
          <p:nvSpPr>
            <p:cNvPr id="46086" name="文本框 6"/>
            <p:cNvSpPr txBox="1">
              <a:spLocks noChangeArrowheads="1"/>
            </p:cNvSpPr>
            <p:nvPr/>
          </p:nvSpPr>
          <p:spPr bwMode="auto">
            <a:xfrm>
              <a:off x="678" y="-63"/>
              <a:ext cx="2553" cy="824"/>
            </a:xfrm>
            <a:prstGeom prst="rect">
              <a:avLst/>
            </a:prstGeom>
            <a:noFill/>
            <a:ln w="9525">
              <a:noFill/>
              <a:miter lim="800000"/>
            </a:ln>
          </p:spPr>
          <p:txBody>
            <a:bodyPr wrap="none">
              <a:spAutoFit/>
            </a:bodyPr>
            <a:lstStyle/>
            <a:p>
              <a:r>
                <a:rPr kumimoji="1" lang="zh-CN" altLang="en-US" sz="2800">
                  <a:latin typeface="黑体" panose="02010609060101010101" pitchFamily="49" charset="-122"/>
                  <a:ea typeface="黑体" panose="02010609060101010101" pitchFamily="49" charset="-122"/>
                </a:rPr>
                <a:t>课堂检测</a:t>
              </a:r>
            </a:p>
          </p:txBody>
        </p:sp>
        <p:cxnSp>
          <p:nvCxnSpPr>
            <p:cNvPr id="14"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5" name="菱形 14"/>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矩形 14"/>
          <p:cNvSpPr>
            <a:spLocks noChangeArrowheads="1"/>
          </p:cNvSpPr>
          <p:nvPr/>
        </p:nvSpPr>
        <p:spPr bwMode="auto">
          <a:xfrm>
            <a:off x="276225" y="673100"/>
            <a:ext cx="8759825" cy="523875"/>
          </a:xfrm>
          <a:prstGeom prst="rect">
            <a:avLst/>
          </a:prstGeom>
          <a:noFill/>
          <a:ln w="9525">
            <a:noFill/>
            <a:miter lim="800000"/>
          </a:ln>
        </p:spPr>
        <p:txBody>
          <a:bodyPr>
            <a:spAutoFit/>
          </a:bodyPr>
          <a:lstStyle/>
          <a:p>
            <a:pPr eaLnBrk="0" hangingPunct="0"/>
            <a:r>
              <a:rPr lang="en-US" altLang="zh-CN" sz="2800" b="1" dirty="0">
                <a:solidFill>
                  <a:srgbClr val="0D0D0D"/>
                </a:solidFill>
                <a:latin typeface="宋体" panose="02010600030101010101" pitchFamily="2" charset="-122"/>
              </a:rPr>
              <a:t> 2.</a:t>
            </a:r>
            <a:r>
              <a:rPr lang="zh-CN" altLang="zh-CN" sz="2800" b="1" dirty="0">
                <a:latin typeface="宋体" panose="02010600030101010101" pitchFamily="2" charset="-122"/>
              </a:rPr>
              <a:t>下列句子中运用了修辞手法的一项是</a:t>
            </a:r>
            <a:r>
              <a:rPr lang="zh-CN" altLang="en-US" sz="2800" b="1" dirty="0">
                <a:latin typeface="宋体" panose="02010600030101010101" pitchFamily="2" charset="-122"/>
              </a:rPr>
              <a:t>（</a:t>
            </a:r>
            <a:r>
              <a:rPr lang="zh-CN" altLang="zh-CN" sz="2800" b="1" dirty="0">
                <a:latin typeface="宋体" panose="02010600030101010101" pitchFamily="2" charset="-122"/>
              </a:rPr>
              <a:t>　　</a:t>
            </a:r>
            <a:r>
              <a:rPr lang="zh-CN" altLang="en-US" sz="2800" b="1" dirty="0">
                <a:latin typeface="宋体" panose="02010600030101010101" pitchFamily="2" charset="-122"/>
              </a:rPr>
              <a:t>）</a:t>
            </a:r>
            <a:endParaRPr lang="zh-CN" altLang="zh-CN" sz="2800" b="1" dirty="0">
              <a:latin typeface="宋体" panose="02010600030101010101" pitchFamily="2" charset="-122"/>
            </a:endParaRPr>
          </a:p>
        </p:txBody>
      </p:sp>
      <p:sp>
        <p:nvSpPr>
          <p:cNvPr id="47107" name="矩形 9"/>
          <p:cNvSpPr>
            <a:spLocks noChangeArrowheads="1"/>
          </p:cNvSpPr>
          <p:nvPr/>
        </p:nvSpPr>
        <p:spPr bwMode="auto">
          <a:xfrm>
            <a:off x="468313" y="1358900"/>
            <a:ext cx="8351837" cy="3452813"/>
          </a:xfrm>
          <a:prstGeom prst="rect">
            <a:avLst/>
          </a:prstGeom>
          <a:noFill/>
          <a:ln w="9525">
            <a:noFill/>
            <a:miter lim="800000"/>
          </a:ln>
        </p:spPr>
        <p:txBody>
          <a:bodyPr>
            <a:spAutoFit/>
          </a:bodyPr>
          <a:lstStyle/>
          <a:p>
            <a:pPr eaLnBrk="0" hangingPunct="0">
              <a:lnSpc>
                <a:spcPct val="130000"/>
              </a:lnSpc>
            </a:pPr>
            <a:r>
              <a:rPr lang="en-US" altLang="zh-CN" sz="2800" b="1" dirty="0">
                <a:latin typeface="楷体" panose="02010609060101010101" pitchFamily="49" charset="-122"/>
                <a:ea typeface="楷体" panose="02010609060101010101" pitchFamily="49" charset="-122"/>
              </a:rPr>
              <a:t>A.</a:t>
            </a:r>
            <a:r>
              <a:rPr lang="zh-CN" altLang="zh-CN" sz="2800" b="1" dirty="0">
                <a:latin typeface="楷体" panose="02010609060101010101" pitchFamily="49" charset="-122"/>
                <a:ea typeface="楷体" panose="02010609060101010101" pitchFamily="49" charset="-122"/>
              </a:rPr>
              <a:t>这个名字起得真好</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真是像</a:t>
            </a:r>
            <a:r>
              <a:rPr lang="zh-CN" altLang="zh-CN" sz="2800" b="1" dirty="0" smtClean="0">
                <a:latin typeface="楷体" panose="02010609060101010101" pitchFamily="49" charset="-122"/>
                <a:ea typeface="楷体" panose="02010609060101010101" pitchFamily="49" charset="-122"/>
              </a:rPr>
              <a:t>一</a:t>
            </a:r>
            <a:r>
              <a:rPr lang="zh-CN" altLang="en-US" sz="2800" b="1" dirty="0" smtClean="0">
                <a:latin typeface="楷体" panose="02010609060101010101" pitchFamily="49" charset="-122"/>
                <a:ea typeface="楷体" panose="02010609060101010101" pitchFamily="49" charset="-122"/>
              </a:rPr>
              <a:t>球</a:t>
            </a:r>
            <a:r>
              <a:rPr lang="zh-CN" altLang="zh-CN" sz="2800" b="1" dirty="0" smtClean="0">
                <a:latin typeface="楷体" panose="02010609060101010101" pitchFamily="49" charset="-122"/>
                <a:ea typeface="楷体" panose="02010609060101010101" pitchFamily="49" charset="-122"/>
              </a:rPr>
              <a:t>烧</a:t>
            </a:r>
            <a:r>
              <a:rPr lang="zh-CN" altLang="zh-CN" sz="2800" b="1" dirty="0">
                <a:latin typeface="楷体" panose="02010609060101010101" pitchFamily="49" charset="-122"/>
                <a:ea typeface="楷体" panose="02010609060101010101" pitchFamily="49" charset="-122"/>
              </a:rPr>
              <a:t>得炽红的火炭</a:t>
            </a:r>
            <a:r>
              <a:rPr lang="en-US" altLang="zh-CN" sz="2800" b="1" dirty="0">
                <a:latin typeface="楷体" panose="02010609060101010101" pitchFamily="49" charset="-122"/>
                <a:ea typeface="楷体" panose="02010609060101010101" pitchFamily="49" charset="-122"/>
              </a:rPr>
              <a:t>!</a:t>
            </a:r>
            <a:endParaRPr lang="zh-CN" altLang="zh-CN" sz="2800" b="1" dirty="0">
              <a:latin typeface="楷体" panose="02010609060101010101" pitchFamily="49" charset="-122"/>
              <a:ea typeface="楷体" panose="02010609060101010101" pitchFamily="49" charset="-122"/>
            </a:endParaRPr>
          </a:p>
          <a:p>
            <a:pPr eaLnBrk="0" hangingPunct="0">
              <a:lnSpc>
                <a:spcPct val="130000"/>
              </a:lnSpc>
            </a:pPr>
            <a:r>
              <a:rPr lang="en-US" altLang="zh-CN" sz="2800" b="1" dirty="0">
                <a:latin typeface="楷体" panose="02010609060101010101" pitchFamily="49" charset="-122"/>
                <a:ea typeface="楷体" panose="02010609060101010101" pitchFamily="49" charset="-122"/>
              </a:rPr>
              <a:t>B.</a:t>
            </a:r>
            <a:r>
              <a:rPr lang="zh-CN" altLang="zh-CN" sz="2800" b="1" dirty="0">
                <a:latin typeface="楷体" panose="02010609060101010101" pitchFamily="49" charset="-122"/>
                <a:ea typeface="楷体" panose="02010609060101010101" pitchFamily="49" charset="-122"/>
              </a:rPr>
              <a:t>它很香</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香得像兰花。</a:t>
            </a:r>
          </a:p>
          <a:p>
            <a:pPr eaLnBrk="0" hangingPunct="0">
              <a:lnSpc>
                <a:spcPct val="130000"/>
              </a:lnSpc>
            </a:pPr>
            <a:r>
              <a:rPr lang="en-US" altLang="zh-CN" sz="2800" b="1" dirty="0">
                <a:latin typeface="楷体" panose="02010609060101010101" pitchFamily="49" charset="-122"/>
                <a:ea typeface="楷体" panose="02010609060101010101" pitchFamily="49" charset="-122"/>
              </a:rPr>
              <a:t>C.</a:t>
            </a:r>
            <a:r>
              <a:rPr lang="zh-CN" altLang="zh-CN" sz="2800" b="1" dirty="0">
                <a:latin typeface="楷体" panose="02010609060101010101" pitchFamily="49" charset="-122"/>
                <a:ea typeface="楷体" panose="02010609060101010101" pitchFamily="49" charset="-122"/>
              </a:rPr>
              <a:t>我们应该看到生命自身的神奇</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生命流动着</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永远不朽。</a:t>
            </a:r>
          </a:p>
          <a:p>
            <a:pPr eaLnBrk="0" hangingPunct="0">
              <a:lnSpc>
                <a:spcPct val="130000"/>
              </a:lnSpc>
            </a:pPr>
            <a:r>
              <a:rPr lang="en-US" altLang="zh-CN" sz="2800" b="1" dirty="0">
                <a:latin typeface="楷体" panose="02010609060101010101" pitchFamily="49" charset="-122"/>
                <a:ea typeface="楷体" panose="02010609060101010101" pitchFamily="49" charset="-122"/>
              </a:rPr>
              <a:t>D.</a:t>
            </a:r>
            <a:r>
              <a:rPr lang="zh-CN" altLang="zh-CN" sz="2800" b="1" dirty="0">
                <a:latin typeface="楷体" panose="02010609060101010101" pitchFamily="49" charset="-122"/>
                <a:ea typeface="楷体" panose="02010609060101010101" pitchFamily="49" charset="-122"/>
              </a:rPr>
              <a:t>感谢生命的奇迹</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它分开来是暂时</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合起来却是永久。</a:t>
            </a:r>
          </a:p>
        </p:txBody>
      </p:sp>
      <p:sp>
        <p:nvSpPr>
          <p:cNvPr id="13" name="TextBox 12"/>
          <p:cNvSpPr txBox="1">
            <a:spLocks noChangeArrowheads="1"/>
          </p:cNvSpPr>
          <p:nvPr/>
        </p:nvSpPr>
        <p:spPr bwMode="auto">
          <a:xfrm>
            <a:off x="7162800" y="679450"/>
            <a:ext cx="504825" cy="523875"/>
          </a:xfrm>
          <a:prstGeom prst="rect">
            <a:avLst/>
          </a:prstGeom>
          <a:noFill/>
          <a:ln w="9525">
            <a:noFill/>
            <a:miter lim="800000"/>
          </a:ln>
        </p:spPr>
        <p:txBody>
          <a:bodyPr>
            <a:spAutoFit/>
          </a:bodyPr>
          <a:lstStyle/>
          <a:p>
            <a:pPr eaLnBrk="0" hangingPunct="0"/>
            <a:r>
              <a:rPr lang="en-US" altLang="zh-CN" sz="2800">
                <a:solidFill>
                  <a:srgbClr val="FF0000"/>
                </a:solidFill>
              </a:rPr>
              <a:t>A</a:t>
            </a:r>
            <a:endParaRPr lang="zh-CN" altLang="en-US" sz="2800">
              <a:solidFill>
                <a:srgbClr val="FF0000"/>
              </a:solidFill>
            </a:endParaRPr>
          </a:p>
        </p:txBody>
      </p:sp>
      <p:grpSp>
        <p:nvGrpSpPr>
          <p:cNvPr id="47109" name="组合 15"/>
          <p:cNvGrpSpPr/>
          <p:nvPr/>
        </p:nvGrpSpPr>
        <p:grpSpPr bwMode="auto">
          <a:xfrm>
            <a:off x="34925" y="-20638"/>
            <a:ext cx="2008188" cy="523876"/>
            <a:chOff x="70" y="-63"/>
            <a:chExt cx="3161" cy="824"/>
          </a:xfrm>
        </p:grpSpPr>
        <p:sp>
          <p:nvSpPr>
            <p:cNvPr id="47110" name="文本框 6"/>
            <p:cNvSpPr txBox="1">
              <a:spLocks noChangeArrowheads="1"/>
            </p:cNvSpPr>
            <p:nvPr/>
          </p:nvSpPr>
          <p:spPr bwMode="auto">
            <a:xfrm>
              <a:off x="678" y="-63"/>
              <a:ext cx="2553" cy="824"/>
            </a:xfrm>
            <a:prstGeom prst="rect">
              <a:avLst/>
            </a:prstGeom>
            <a:noFill/>
            <a:ln w="9525">
              <a:noFill/>
              <a:miter lim="800000"/>
            </a:ln>
          </p:spPr>
          <p:txBody>
            <a:bodyPr wrap="none">
              <a:spAutoFit/>
            </a:bodyPr>
            <a:lstStyle/>
            <a:p>
              <a:r>
                <a:rPr kumimoji="1" lang="zh-CN" altLang="en-US" sz="2800">
                  <a:latin typeface="黑体" panose="02010609060101010101" pitchFamily="49" charset="-122"/>
                  <a:ea typeface="黑体" panose="02010609060101010101" pitchFamily="49" charset="-122"/>
                </a:rPr>
                <a:t>课堂检测</a:t>
              </a:r>
            </a:p>
          </p:txBody>
        </p:sp>
        <p:cxnSp>
          <p:nvCxnSpPr>
            <p:cNvPr id="1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6" name="菱形 15"/>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矩形 1"/>
          <p:cNvSpPr>
            <a:spLocks noChangeArrowheads="1"/>
          </p:cNvSpPr>
          <p:nvPr/>
        </p:nvSpPr>
        <p:spPr bwMode="auto">
          <a:xfrm>
            <a:off x="971550" y="752475"/>
            <a:ext cx="6985000" cy="523875"/>
          </a:xfrm>
          <a:prstGeom prst="rect">
            <a:avLst/>
          </a:prstGeom>
          <a:noFill/>
          <a:ln w="9525">
            <a:noFill/>
            <a:miter lim="800000"/>
          </a:ln>
        </p:spPr>
        <p:txBody>
          <a:bodyPr>
            <a:spAutoFit/>
          </a:bodyPr>
          <a:lstStyle/>
          <a:p>
            <a:pPr eaLnBrk="0" hangingPunct="0"/>
            <a:r>
              <a:rPr lang="en-US" altLang="zh-CN" sz="2800" b="1">
                <a:latin typeface="宋体" panose="02010600030101010101" pitchFamily="2" charset="-122"/>
              </a:rPr>
              <a:t>3.</a:t>
            </a:r>
            <a:r>
              <a:rPr lang="zh-CN" altLang="zh-CN" sz="2800" b="1">
                <a:latin typeface="宋体" panose="02010600030101010101" pitchFamily="2" charset="-122"/>
              </a:rPr>
              <a:t>下列各句中没有错别字的一项是</a:t>
            </a:r>
            <a:r>
              <a:rPr lang="zh-CN" altLang="en-US" sz="2800" b="1">
                <a:latin typeface="宋体" panose="02010600030101010101" pitchFamily="2" charset="-122"/>
              </a:rPr>
              <a:t>（</a:t>
            </a:r>
            <a:r>
              <a:rPr lang="zh-CN" altLang="zh-CN" sz="2800" b="1">
                <a:latin typeface="宋体" panose="02010600030101010101" pitchFamily="2" charset="-122"/>
              </a:rPr>
              <a:t>　　</a:t>
            </a:r>
            <a:r>
              <a:rPr lang="zh-CN" altLang="en-US" sz="2800" b="1">
                <a:latin typeface="宋体" panose="02010600030101010101" pitchFamily="2" charset="-122"/>
              </a:rPr>
              <a:t>）</a:t>
            </a:r>
            <a:endParaRPr lang="zh-CN" altLang="zh-CN" sz="2800" b="1">
              <a:latin typeface="宋体" panose="02010600030101010101" pitchFamily="2" charset="-122"/>
            </a:endParaRPr>
          </a:p>
        </p:txBody>
      </p:sp>
      <p:sp>
        <p:nvSpPr>
          <p:cNvPr id="10" name="矩形 9"/>
          <p:cNvSpPr>
            <a:spLocks noChangeArrowheads="1"/>
          </p:cNvSpPr>
          <p:nvPr/>
        </p:nvSpPr>
        <p:spPr bwMode="auto">
          <a:xfrm>
            <a:off x="6956425" y="771525"/>
            <a:ext cx="444500" cy="522288"/>
          </a:xfrm>
          <a:prstGeom prst="rect">
            <a:avLst/>
          </a:prstGeom>
          <a:noFill/>
          <a:ln w="9525">
            <a:noFill/>
            <a:miter lim="800000"/>
          </a:ln>
        </p:spPr>
        <p:txBody>
          <a:bodyPr wrap="none">
            <a:spAutoFit/>
          </a:bodyPr>
          <a:lstStyle/>
          <a:p>
            <a:pPr eaLnBrk="0" hangingPunct="0"/>
            <a:r>
              <a:rPr lang="en-US" altLang="zh-CN" sz="2800">
                <a:solidFill>
                  <a:srgbClr val="FF0000"/>
                </a:solidFill>
              </a:rPr>
              <a:t>D</a:t>
            </a:r>
            <a:endParaRPr lang="zh-CN" altLang="en-US">
              <a:solidFill>
                <a:srgbClr val="FF0000"/>
              </a:solidFill>
            </a:endParaRPr>
          </a:p>
        </p:txBody>
      </p:sp>
      <p:sp>
        <p:nvSpPr>
          <p:cNvPr id="48132" name="矩形 12"/>
          <p:cNvSpPr>
            <a:spLocks noChangeArrowheads="1"/>
          </p:cNvSpPr>
          <p:nvPr/>
        </p:nvSpPr>
        <p:spPr bwMode="auto">
          <a:xfrm>
            <a:off x="1044575" y="1476375"/>
            <a:ext cx="7054850" cy="2676525"/>
          </a:xfrm>
          <a:prstGeom prst="rect">
            <a:avLst/>
          </a:prstGeom>
          <a:noFill/>
          <a:ln w="9525">
            <a:noFill/>
            <a:miter lim="800000"/>
          </a:ln>
        </p:spPr>
        <p:txBody>
          <a:bodyPr>
            <a:spAutoFit/>
          </a:bodyPr>
          <a:lstStyle/>
          <a:p>
            <a:pPr eaLnBrk="0" hangingPunct="0">
              <a:lnSpc>
                <a:spcPct val="150000"/>
              </a:lnSpc>
            </a:pPr>
            <a:r>
              <a:rPr lang="en-US" altLang="zh-CN" sz="2800" b="1">
                <a:latin typeface="楷体" panose="02010609060101010101" pitchFamily="49" charset="-122"/>
                <a:ea typeface="楷体" panose="02010609060101010101" pitchFamily="49" charset="-122"/>
              </a:rPr>
              <a:t>A.</a:t>
            </a:r>
            <a:r>
              <a:rPr lang="zh-CN" altLang="zh-CN" sz="2800" b="1">
                <a:latin typeface="楷体" panose="02010609060101010101" pitchFamily="49" charset="-122"/>
                <a:ea typeface="楷体" panose="02010609060101010101" pitchFamily="49" charset="-122"/>
              </a:rPr>
              <a:t>回荡　</a:t>
            </a:r>
            <a:r>
              <a:rPr lang="en-US" altLang="zh-CN" sz="2800" b="1">
                <a:latin typeface="楷体" panose="02010609060101010101" pitchFamily="49" charset="-122"/>
                <a:ea typeface="楷体" panose="02010609060101010101" pitchFamily="49" charset="-122"/>
              </a:rPr>
              <a:t>  </a:t>
            </a:r>
            <a:r>
              <a:rPr lang="zh-CN" altLang="zh-CN" sz="2800" b="1">
                <a:latin typeface="楷体" panose="02010609060101010101" pitchFamily="49" charset="-122"/>
                <a:ea typeface="楷体" panose="02010609060101010101" pitchFamily="49" charset="-122"/>
              </a:rPr>
              <a:t>值的　</a:t>
            </a:r>
            <a:r>
              <a:rPr lang="en-US" altLang="zh-CN" sz="2800" b="1">
                <a:latin typeface="楷体" panose="02010609060101010101" pitchFamily="49" charset="-122"/>
                <a:ea typeface="楷体" panose="02010609060101010101" pitchFamily="49" charset="-122"/>
              </a:rPr>
              <a:t>  </a:t>
            </a:r>
            <a:r>
              <a:rPr lang="zh-CN" altLang="zh-CN" sz="2800" b="1">
                <a:latin typeface="楷体" panose="02010609060101010101" pitchFamily="49" charset="-122"/>
                <a:ea typeface="楷体" panose="02010609060101010101" pitchFamily="49" charset="-122"/>
              </a:rPr>
              <a:t>呕心沥血　</a:t>
            </a:r>
            <a:r>
              <a:rPr lang="en-US" altLang="zh-CN" sz="2800" b="1">
                <a:latin typeface="楷体" panose="02010609060101010101" pitchFamily="49" charset="-122"/>
                <a:ea typeface="楷体" panose="02010609060101010101" pitchFamily="49" charset="-122"/>
              </a:rPr>
              <a:t>  </a:t>
            </a:r>
            <a:r>
              <a:rPr lang="zh-CN" altLang="zh-CN" sz="2800" b="1">
                <a:latin typeface="楷体" panose="02010609060101010101" pitchFamily="49" charset="-122"/>
                <a:ea typeface="楷体" panose="02010609060101010101" pitchFamily="49" charset="-122"/>
              </a:rPr>
              <a:t>井然有致</a:t>
            </a:r>
          </a:p>
          <a:p>
            <a:pPr eaLnBrk="0" hangingPunct="0">
              <a:lnSpc>
                <a:spcPct val="150000"/>
              </a:lnSpc>
            </a:pPr>
            <a:r>
              <a:rPr lang="en-US" altLang="zh-CN" sz="2800" b="1">
                <a:latin typeface="楷体" panose="02010609060101010101" pitchFamily="49" charset="-122"/>
                <a:ea typeface="楷体" panose="02010609060101010101" pitchFamily="49" charset="-122"/>
              </a:rPr>
              <a:t>B.</a:t>
            </a:r>
            <a:r>
              <a:rPr lang="zh-CN" altLang="zh-CN" sz="2800" b="1">
                <a:latin typeface="楷体" panose="02010609060101010101" pitchFamily="49" charset="-122"/>
                <a:ea typeface="楷体" panose="02010609060101010101" pitchFamily="49" charset="-122"/>
              </a:rPr>
              <a:t>平添　</a:t>
            </a:r>
            <a:r>
              <a:rPr lang="en-US" altLang="zh-CN" sz="2800" b="1">
                <a:latin typeface="楷体" panose="02010609060101010101" pitchFamily="49" charset="-122"/>
                <a:ea typeface="楷体" panose="02010609060101010101" pitchFamily="49" charset="-122"/>
              </a:rPr>
              <a:t>  </a:t>
            </a:r>
            <a:r>
              <a:rPr lang="zh-CN" altLang="zh-CN" sz="2800" b="1">
                <a:latin typeface="楷体" panose="02010609060101010101" pitchFamily="49" charset="-122"/>
                <a:ea typeface="楷体" panose="02010609060101010101" pitchFamily="49" charset="-122"/>
              </a:rPr>
              <a:t>洗涤　</a:t>
            </a:r>
            <a:r>
              <a:rPr lang="en-US" altLang="zh-CN" sz="2800" b="1">
                <a:latin typeface="楷体" panose="02010609060101010101" pitchFamily="49" charset="-122"/>
                <a:ea typeface="楷体" panose="02010609060101010101" pitchFamily="49" charset="-122"/>
              </a:rPr>
              <a:t>  </a:t>
            </a:r>
            <a:r>
              <a:rPr lang="zh-CN" altLang="zh-CN" sz="2800" b="1">
                <a:latin typeface="楷体" panose="02010609060101010101" pitchFamily="49" charset="-122"/>
                <a:ea typeface="楷体" panose="02010609060101010101" pitchFamily="49" charset="-122"/>
              </a:rPr>
              <a:t>声名雀起　</a:t>
            </a:r>
            <a:r>
              <a:rPr lang="en-US" altLang="zh-CN" sz="2800" b="1">
                <a:latin typeface="楷体" panose="02010609060101010101" pitchFamily="49" charset="-122"/>
                <a:ea typeface="楷体" panose="02010609060101010101" pitchFamily="49" charset="-122"/>
              </a:rPr>
              <a:t>  </a:t>
            </a:r>
            <a:r>
              <a:rPr lang="zh-CN" altLang="zh-CN" sz="2800" b="1">
                <a:latin typeface="楷体" panose="02010609060101010101" pitchFamily="49" charset="-122"/>
                <a:ea typeface="楷体" panose="02010609060101010101" pitchFamily="49" charset="-122"/>
              </a:rPr>
              <a:t>蔓延</a:t>
            </a:r>
          </a:p>
          <a:p>
            <a:pPr eaLnBrk="0" hangingPunct="0">
              <a:lnSpc>
                <a:spcPct val="150000"/>
              </a:lnSpc>
            </a:pPr>
            <a:r>
              <a:rPr lang="en-US" altLang="zh-CN" sz="2800" b="1">
                <a:latin typeface="楷体" panose="02010609060101010101" pitchFamily="49" charset="-122"/>
                <a:ea typeface="楷体" panose="02010609060101010101" pitchFamily="49" charset="-122"/>
              </a:rPr>
              <a:t>C.</a:t>
            </a:r>
            <a:r>
              <a:rPr lang="zh-CN" altLang="zh-CN" sz="2800" b="1">
                <a:latin typeface="楷体" panose="02010609060101010101" pitchFamily="49" charset="-122"/>
                <a:ea typeface="楷体" panose="02010609060101010101" pitchFamily="49" charset="-122"/>
              </a:rPr>
              <a:t>饥饿　</a:t>
            </a:r>
            <a:r>
              <a:rPr lang="en-US" altLang="zh-CN" sz="2800" b="1">
                <a:latin typeface="楷体" panose="02010609060101010101" pitchFamily="49" charset="-122"/>
                <a:ea typeface="楷体" panose="02010609060101010101" pitchFamily="49" charset="-122"/>
              </a:rPr>
              <a:t>  </a:t>
            </a:r>
            <a:r>
              <a:rPr lang="zh-CN" altLang="zh-CN" sz="2800" b="1">
                <a:latin typeface="楷体" panose="02010609060101010101" pitchFamily="49" charset="-122"/>
                <a:ea typeface="楷体" panose="02010609060101010101" pitchFamily="49" charset="-122"/>
              </a:rPr>
              <a:t>臼齿　</a:t>
            </a:r>
            <a:r>
              <a:rPr lang="en-US" altLang="zh-CN" sz="2800" b="1">
                <a:latin typeface="楷体" panose="02010609060101010101" pitchFamily="49" charset="-122"/>
                <a:ea typeface="楷体" panose="02010609060101010101" pitchFamily="49" charset="-122"/>
              </a:rPr>
              <a:t>  </a:t>
            </a:r>
            <a:r>
              <a:rPr lang="zh-CN" altLang="zh-CN" sz="2800" b="1">
                <a:latin typeface="楷体" panose="02010609060101010101" pitchFamily="49" charset="-122"/>
                <a:ea typeface="楷体" panose="02010609060101010101" pitchFamily="49" charset="-122"/>
              </a:rPr>
              <a:t>金榜提名　</a:t>
            </a:r>
            <a:r>
              <a:rPr lang="en-US" altLang="zh-CN" sz="2800" b="1">
                <a:latin typeface="楷体" panose="02010609060101010101" pitchFamily="49" charset="-122"/>
                <a:ea typeface="楷体" panose="02010609060101010101" pitchFamily="49" charset="-122"/>
              </a:rPr>
              <a:t>  </a:t>
            </a:r>
            <a:r>
              <a:rPr lang="zh-CN" altLang="zh-CN" sz="2800" b="1">
                <a:latin typeface="楷体" panose="02010609060101010101" pitchFamily="49" charset="-122"/>
                <a:ea typeface="楷体" panose="02010609060101010101" pitchFamily="49" charset="-122"/>
              </a:rPr>
              <a:t>自暴自弃</a:t>
            </a:r>
          </a:p>
          <a:p>
            <a:pPr eaLnBrk="0" hangingPunct="0">
              <a:lnSpc>
                <a:spcPct val="150000"/>
              </a:lnSpc>
            </a:pPr>
            <a:r>
              <a:rPr lang="en-US" altLang="zh-CN" sz="2800" b="1">
                <a:latin typeface="楷体" panose="02010609060101010101" pitchFamily="49" charset="-122"/>
                <a:ea typeface="楷体" panose="02010609060101010101" pitchFamily="49" charset="-122"/>
              </a:rPr>
              <a:t>D.</a:t>
            </a:r>
            <a:r>
              <a:rPr lang="zh-CN" altLang="zh-CN" sz="2800" b="1">
                <a:latin typeface="楷体" panose="02010609060101010101" pitchFamily="49" charset="-122"/>
                <a:ea typeface="楷体" panose="02010609060101010101" pitchFamily="49" charset="-122"/>
              </a:rPr>
              <a:t>愿景　</a:t>
            </a:r>
            <a:r>
              <a:rPr lang="en-US" altLang="zh-CN" sz="2800" b="1">
                <a:latin typeface="楷体" panose="02010609060101010101" pitchFamily="49" charset="-122"/>
                <a:ea typeface="楷体" panose="02010609060101010101" pitchFamily="49" charset="-122"/>
              </a:rPr>
              <a:t>  </a:t>
            </a:r>
            <a:r>
              <a:rPr lang="zh-CN" altLang="zh-CN" sz="2800" b="1">
                <a:latin typeface="楷体" panose="02010609060101010101" pitchFamily="49" charset="-122"/>
                <a:ea typeface="楷体" panose="02010609060101010101" pitchFamily="49" charset="-122"/>
              </a:rPr>
              <a:t>际遇　</a:t>
            </a:r>
            <a:r>
              <a:rPr lang="en-US" altLang="zh-CN" sz="2800" b="1">
                <a:latin typeface="楷体" panose="02010609060101010101" pitchFamily="49" charset="-122"/>
                <a:ea typeface="楷体" panose="02010609060101010101" pitchFamily="49" charset="-122"/>
              </a:rPr>
              <a:t>  </a:t>
            </a:r>
            <a:r>
              <a:rPr lang="zh-CN" altLang="zh-CN" sz="2800" b="1">
                <a:latin typeface="楷体" panose="02010609060101010101" pitchFamily="49" charset="-122"/>
                <a:ea typeface="楷体" panose="02010609060101010101" pitchFamily="49" charset="-122"/>
              </a:rPr>
              <a:t>竭泽而渔　</a:t>
            </a:r>
            <a:r>
              <a:rPr lang="en-US" altLang="zh-CN" sz="2800" b="1">
                <a:latin typeface="楷体" panose="02010609060101010101" pitchFamily="49" charset="-122"/>
                <a:ea typeface="楷体" panose="02010609060101010101" pitchFamily="49" charset="-122"/>
              </a:rPr>
              <a:t>  </a:t>
            </a:r>
            <a:r>
              <a:rPr lang="zh-CN" altLang="zh-CN" sz="2800" b="1">
                <a:latin typeface="楷体" panose="02010609060101010101" pitchFamily="49" charset="-122"/>
                <a:ea typeface="楷体" panose="02010609060101010101" pitchFamily="49" charset="-122"/>
              </a:rPr>
              <a:t>迫不</a:t>
            </a:r>
            <a:r>
              <a:rPr lang="zh-CN" altLang="en-US" sz="2800" b="1">
                <a:latin typeface="楷体" panose="02010609060101010101" pitchFamily="49" charset="-122"/>
                <a:ea typeface="楷体" panose="02010609060101010101" pitchFamily="49" charset="-122"/>
              </a:rPr>
              <a:t>及</a:t>
            </a:r>
            <a:r>
              <a:rPr lang="zh-CN" altLang="zh-CN" sz="2800" b="1">
                <a:latin typeface="楷体" panose="02010609060101010101" pitchFamily="49" charset="-122"/>
                <a:ea typeface="楷体" panose="02010609060101010101" pitchFamily="49" charset="-122"/>
              </a:rPr>
              <a:t>待</a:t>
            </a:r>
          </a:p>
        </p:txBody>
      </p:sp>
      <p:grpSp>
        <p:nvGrpSpPr>
          <p:cNvPr id="48133" name="组合 15"/>
          <p:cNvGrpSpPr/>
          <p:nvPr/>
        </p:nvGrpSpPr>
        <p:grpSpPr bwMode="auto">
          <a:xfrm>
            <a:off x="34925" y="-20638"/>
            <a:ext cx="2008188" cy="523876"/>
            <a:chOff x="70" y="-63"/>
            <a:chExt cx="3161" cy="824"/>
          </a:xfrm>
        </p:grpSpPr>
        <p:sp>
          <p:nvSpPr>
            <p:cNvPr id="48134" name="文本框 6"/>
            <p:cNvSpPr txBox="1">
              <a:spLocks noChangeArrowheads="1"/>
            </p:cNvSpPr>
            <p:nvPr/>
          </p:nvSpPr>
          <p:spPr bwMode="auto">
            <a:xfrm>
              <a:off x="678" y="-63"/>
              <a:ext cx="2553" cy="824"/>
            </a:xfrm>
            <a:prstGeom prst="rect">
              <a:avLst/>
            </a:prstGeom>
            <a:noFill/>
            <a:ln w="9525">
              <a:noFill/>
              <a:miter lim="800000"/>
            </a:ln>
          </p:spPr>
          <p:txBody>
            <a:bodyPr wrap="none">
              <a:spAutoFit/>
            </a:bodyPr>
            <a:lstStyle/>
            <a:p>
              <a:r>
                <a:rPr kumimoji="1" lang="zh-CN" altLang="en-US" sz="2800">
                  <a:latin typeface="黑体" panose="02010609060101010101" pitchFamily="49" charset="-122"/>
                  <a:ea typeface="黑体" panose="02010609060101010101" pitchFamily="49" charset="-122"/>
                </a:rPr>
                <a:t>课堂检测</a:t>
              </a:r>
            </a:p>
          </p:txBody>
        </p:sp>
        <p:cxnSp>
          <p:nvCxnSpPr>
            <p:cNvPr id="1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6" name="菱形 15"/>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矩形 1"/>
          <p:cNvSpPr>
            <a:spLocks noChangeArrowheads="1"/>
          </p:cNvSpPr>
          <p:nvPr/>
        </p:nvSpPr>
        <p:spPr bwMode="auto">
          <a:xfrm>
            <a:off x="495300" y="1058863"/>
            <a:ext cx="8153400" cy="3784600"/>
          </a:xfrm>
          <a:prstGeom prst="rect">
            <a:avLst/>
          </a:prstGeom>
          <a:noFill/>
          <a:ln w="9525">
            <a:noFill/>
            <a:miter lim="800000"/>
          </a:ln>
        </p:spPr>
        <p:txBody>
          <a:bodyPr>
            <a:spAutoFit/>
          </a:bodyPr>
          <a:lstStyle/>
          <a:p>
            <a:pPr eaLnBrk="0" hangingPunct="0"/>
            <a:r>
              <a:rPr lang="en-US" altLang="zh-CN" sz="2400" b="1">
                <a:latin typeface="楷体" panose="02010609060101010101" pitchFamily="49" charset="-122"/>
                <a:ea typeface="楷体" panose="02010609060101010101" pitchFamily="49" charset="-122"/>
              </a:rPr>
              <a:t>A.</a:t>
            </a:r>
            <a:r>
              <a:rPr lang="zh-CN" altLang="zh-CN" sz="2400" b="1">
                <a:latin typeface="楷体" panose="02010609060101010101" pitchFamily="49" charset="-122"/>
                <a:ea typeface="楷体" panose="02010609060101010101" pitchFamily="49" charset="-122"/>
              </a:rPr>
              <a:t>归隐是旧时文人理想中的一种闲散生活——躬耕、沽酒、题诗、作画、对弈……但说起来容易做起来难</a:t>
            </a:r>
            <a:r>
              <a:rPr lang="zh-CN" altLang="en-US" sz="2400" b="1">
                <a:latin typeface="楷体" panose="02010609060101010101" pitchFamily="49" charset="-122"/>
                <a:ea typeface="楷体" panose="02010609060101010101" pitchFamily="49" charset="-122"/>
              </a:rPr>
              <a:t>，</a:t>
            </a:r>
            <a:r>
              <a:rPr lang="zh-CN" altLang="zh-CN" sz="2400" b="1">
                <a:latin typeface="楷体" panose="02010609060101010101" pitchFamily="49" charset="-122"/>
                <a:ea typeface="楷体" panose="02010609060101010101" pitchFamily="49" charset="-122"/>
              </a:rPr>
              <a:t>古往今来很少有人情愿过这种生活。</a:t>
            </a:r>
          </a:p>
          <a:p>
            <a:pPr eaLnBrk="0" hangingPunct="0"/>
            <a:r>
              <a:rPr lang="en-US" altLang="zh-CN" sz="2400" b="1">
                <a:latin typeface="楷体" panose="02010609060101010101" pitchFamily="49" charset="-122"/>
                <a:ea typeface="楷体" panose="02010609060101010101" pitchFamily="49" charset="-122"/>
              </a:rPr>
              <a:t>B.</a:t>
            </a:r>
            <a:r>
              <a:rPr lang="zh-CN" altLang="zh-CN" sz="2400" b="1">
                <a:latin typeface="楷体" panose="02010609060101010101" pitchFamily="49" charset="-122"/>
                <a:ea typeface="楷体" panose="02010609060101010101" pitchFamily="49" charset="-122"/>
              </a:rPr>
              <a:t>仁慈的大自然遵循这样的原则</a:t>
            </a:r>
            <a:r>
              <a:rPr lang="zh-CN" altLang="en-US" sz="2400" b="1">
                <a:latin typeface="楷体" panose="02010609060101010101" pitchFamily="49" charset="-122"/>
                <a:ea typeface="楷体" panose="02010609060101010101" pitchFamily="49" charset="-122"/>
              </a:rPr>
              <a:t>：</a:t>
            </a:r>
            <a:r>
              <a:rPr lang="zh-CN" altLang="zh-CN" sz="2400" b="1">
                <a:latin typeface="楷体" panose="02010609060101010101" pitchFamily="49" charset="-122"/>
                <a:ea typeface="楷体" panose="02010609060101010101" pitchFamily="49" charset="-122"/>
              </a:rPr>
              <a:t>它促使我们为保证自身需要而进行活动的同时也给我们带来乐趣。</a:t>
            </a:r>
          </a:p>
          <a:p>
            <a:pPr eaLnBrk="0" hangingPunct="0"/>
            <a:r>
              <a:rPr lang="en-US" altLang="zh-CN" sz="2400" b="1">
                <a:latin typeface="楷体" panose="02010609060101010101" pitchFamily="49" charset="-122"/>
                <a:ea typeface="楷体" panose="02010609060101010101" pitchFamily="49" charset="-122"/>
              </a:rPr>
              <a:t>C.</a:t>
            </a:r>
            <a:r>
              <a:rPr lang="zh-CN" altLang="zh-CN" sz="2400" b="1">
                <a:latin typeface="楷体" panose="02010609060101010101" pitchFamily="49" charset="-122"/>
                <a:ea typeface="楷体" panose="02010609060101010101" pitchFamily="49" charset="-122"/>
              </a:rPr>
              <a:t>实践</a:t>
            </a:r>
            <a:r>
              <a:rPr lang="zh-CN" altLang="en-US" sz="2400" b="1">
                <a:latin typeface="楷体" panose="02010609060101010101" pitchFamily="49" charset="-122"/>
                <a:ea typeface="楷体" panose="02010609060101010101" pitchFamily="49" charset="-122"/>
              </a:rPr>
              <a:t>，</a:t>
            </a:r>
            <a:r>
              <a:rPr lang="zh-CN" altLang="zh-CN" sz="2400" b="1">
                <a:latin typeface="楷体" panose="02010609060101010101" pitchFamily="49" charset="-122"/>
                <a:ea typeface="楷体" panose="02010609060101010101" pitchFamily="49" charset="-122"/>
              </a:rPr>
              <a:t>要靠认识来指导</a:t>
            </a:r>
            <a:r>
              <a:rPr lang="zh-CN" altLang="en-US" sz="2400" b="1">
                <a:latin typeface="楷体" panose="02010609060101010101" pitchFamily="49" charset="-122"/>
                <a:ea typeface="楷体" panose="02010609060101010101" pitchFamily="49" charset="-122"/>
              </a:rPr>
              <a:t>；</a:t>
            </a:r>
            <a:r>
              <a:rPr lang="zh-CN" altLang="zh-CN" sz="2400" b="1">
                <a:latin typeface="楷体" panose="02010609060101010101" pitchFamily="49" charset="-122"/>
                <a:ea typeface="楷体" panose="02010609060101010101" pitchFamily="49" charset="-122"/>
              </a:rPr>
              <a:t>认识</a:t>
            </a:r>
            <a:r>
              <a:rPr lang="zh-CN" altLang="en-US" sz="2400" b="1">
                <a:latin typeface="楷体" panose="02010609060101010101" pitchFamily="49" charset="-122"/>
                <a:ea typeface="楷体" panose="02010609060101010101" pitchFamily="49" charset="-122"/>
              </a:rPr>
              <a:t>，</a:t>
            </a:r>
            <a:r>
              <a:rPr lang="zh-CN" altLang="zh-CN" sz="2400" b="1">
                <a:latin typeface="楷体" panose="02010609060101010101" pitchFamily="49" charset="-122"/>
                <a:ea typeface="楷体" panose="02010609060101010101" pitchFamily="49" charset="-122"/>
              </a:rPr>
              <a:t>要靠实践去检验；实践和认识是密切相关的。</a:t>
            </a:r>
          </a:p>
          <a:p>
            <a:pPr eaLnBrk="0" hangingPunct="0"/>
            <a:r>
              <a:rPr lang="en-US" altLang="zh-CN" sz="2400" b="1">
                <a:latin typeface="楷体" panose="02010609060101010101" pitchFamily="49" charset="-122"/>
                <a:ea typeface="楷体" panose="02010609060101010101" pitchFamily="49" charset="-122"/>
              </a:rPr>
              <a:t>D.</a:t>
            </a:r>
            <a:r>
              <a:rPr lang="zh-CN" altLang="zh-CN" sz="2400" b="1">
                <a:latin typeface="楷体" panose="02010609060101010101" pitchFamily="49" charset="-122"/>
                <a:ea typeface="楷体" panose="02010609060101010101" pitchFamily="49" charset="-122"/>
              </a:rPr>
              <a:t>“到底去不去啊</a:t>
            </a:r>
            <a:r>
              <a:rPr lang="zh-CN" altLang="en-US" sz="2400" b="1">
                <a:latin typeface="楷体" panose="02010609060101010101" pitchFamily="49" charset="-122"/>
                <a:ea typeface="楷体" panose="02010609060101010101" pitchFamily="49" charset="-122"/>
              </a:rPr>
              <a:t>？</a:t>
            </a:r>
            <a:r>
              <a:rPr lang="zh-CN" altLang="zh-CN" sz="2400" b="1">
                <a:latin typeface="楷体" panose="02010609060101010101" pitchFamily="49" charset="-122"/>
                <a:ea typeface="楷体" panose="02010609060101010101" pitchFamily="49" charset="-122"/>
              </a:rPr>
              <a:t>我的宝贝</a:t>
            </a:r>
            <a:r>
              <a:rPr lang="en-US" altLang="zh-CN" sz="2400" b="1">
                <a:latin typeface="楷体" panose="02010609060101010101" pitchFamily="49" charset="-122"/>
                <a:ea typeface="楷体" panose="02010609060101010101" pitchFamily="49" charset="-122"/>
              </a:rPr>
              <a:t>!</a:t>
            </a:r>
            <a:r>
              <a:rPr lang="zh-CN" altLang="zh-CN" sz="2400" b="1">
                <a:latin typeface="楷体" panose="02010609060101010101" pitchFamily="49" charset="-122"/>
                <a:ea typeface="楷体" panose="02010609060101010101" pitchFamily="49" charset="-122"/>
              </a:rPr>
              <a:t>”妈妈“咚咚咚”地敲着我的房门</a:t>
            </a:r>
            <a:r>
              <a:rPr lang="zh-CN" altLang="en-US" sz="2400" b="1">
                <a:latin typeface="楷体" panose="02010609060101010101" pitchFamily="49" charset="-122"/>
                <a:ea typeface="楷体" panose="02010609060101010101" pitchFamily="49" charset="-122"/>
              </a:rPr>
              <a:t>：</a:t>
            </a:r>
            <a:r>
              <a:rPr lang="zh-CN" altLang="zh-CN" sz="2400" b="1">
                <a:latin typeface="楷体" panose="02010609060101010101" pitchFamily="49" charset="-122"/>
                <a:ea typeface="楷体" panose="02010609060101010101" pitchFamily="49" charset="-122"/>
              </a:rPr>
              <a:t>“人家来电话催好几趟了</a:t>
            </a:r>
            <a:r>
              <a:rPr lang="zh-CN" altLang="en-US" sz="2400" b="1">
                <a:latin typeface="楷体" panose="02010609060101010101" pitchFamily="49" charset="-122"/>
                <a:ea typeface="楷体" panose="02010609060101010101" pitchFamily="49" charset="-122"/>
              </a:rPr>
              <a:t>，</a:t>
            </a:r>
            <a:r>
              <a:rPr lang="zh-CN" altLang="zh-CN" sz="2400" b="1">
                <a:latin typeface="楷体" panose="02010609060101010101" pitchFamily="49" charset="-122"/>
                <a:ea typeface="楷体" panose="02010609060101010101" pitchFamily="49" charset="-122"/>
              </a:rPr>
              <a:t>你倒是给人家一个回话啊</a:t>
            </a:r>
            <a:r>
              <a:rPr lang="en-US" altLang="zh-CN" sz="2400" b="1">
                <a:latin typeface="楷体" panose="02010609060101010101" pitchFamily="49" charset="-122"/>
                <a:ea typeface="楷体" panose="02010609060101010101" pitchFamily="49" charset="-122"/>
              </a:rPr>
              <a:t>!</a:t>
            </a:r>
            <a:r>
              <a:rPr lang="zh-CN" altLang="zh-CN" sz="2400" b="1">
                <a:latin typeface="楷体" panose="02010609060101010101" pitchFamily="49" charset="-122"/>
                <a:ea typeface="楷体" panose="02010609060101010101" pitchFamily="49" charset="-122"/>
              </a:rPr>
              <a:t>”</a:t>
            </a:r>
          </a:p>
        </p:txBody>
      </p:sp>
      <p:sp>
        <p:nvSpPr>
          <p:cNvPr id="49155" name="矩形 6"/>
          <p:cNvSpPr>
            <a:spLocks noChangeArrowheads="1"/>
          </p:cNvSpPr>
          <p:nvPr/>
        </p:nvSpPr>
        <p:spPr bwMode="auto">
          <a:xfrm>
            <a:off x="487363" y="555625"/>
            <a:ext cx="8351837" cy="523875"/>
          </a:xfrm>
          <a:prstGeom prst="rect">
            <a:avLst/>
          </a:prstGeom>
          <a:noFill/>
          <a:ln w="9525">
            <a:noFill/>
            <a:miter lim="800000"/>
          </a:ln>
        </p:spPr>
        <p:txBody>
          <a:bodyPr>
            <a:spAutoFit/>
          </a:bodyPr>
          <a:lstStyle/>
          <a:p>
            <a:pPr eaLnBrk="0" hangingPunct="0"/>
            <a:r>
              <a:rPr lang="en-US" altLang="zh-CN" sz="2800" b="1">
                <a:solidFill>
                  <a:srgbClr val="000000"/>
                </a:solidFill>
                <a:latin typeface="宋体" panose="02010600030101010101" pitchFamily="2" charset="-122"/>
              </a:rPr>
              <a:t>4.</a:t>
            </a:r>
            <a:r>
              <a:rPr lang="zh-CN" altLang="zh-CN" sz="2800" b="1">
                <a:latin typeface="宋体" panose="02010600030101010101" pitchFamily="2" charset="-122"/>
              </a:rPr>
              <a:t>下列选项中标点符号的使用有误的一项是</a:t>
            </a:r>
            <a:r>
              <a:rPr lang="zh-CN" altLang="en-US" sz="2800" b="1">
                <a:latin typeface="宋体" panose="02010600030101010101" pitchFamily="2" charset="-122"/>
              </a:rPr>
              <a:t>（</a:t>
            </a:r>
            <a:r>
              <a:rPr lang="zh-CN" altLang="zh-CN" sz="2800" b="1">
                <a:latin typeface="宋体" panose="02010600030101010101" pitchFamily="2" charset="-122"/>
              </a:rPr>
              <a:t>　</a:t>
            </a:r>
            <a:r>
              <a:rPr lang="zh-CN" altLang="en-US" sz="2800" b="1">
                <a:latin typeface="宋体" panose="02010600030101010101" pitchFamily="2" charset="-122"/>
              </a:rPr>
              <a:t>）</a:t>
            </a:r>
            <a:endParaRPr lang="zh-CN" altLang="zh-CN" sz="2800" b="1">
              <a:latin typeface="宋体" panose="02010600030101010101" pitchFamily="2" charset="-122"/>
            </a:endParaRPr>
          </a:p>
        </p:txBody>
      </p:sp>
      <p:sp>
        <p:nvSpPr>
          <p:cNvPr id="13" name="TextBox 12"/>
          <p:cNvSpPr txBox="1">
            <a:spLocks noChangeArrowheads="1"/>
          </p:cNvSpPr>
          <p:nvPr/>
        </p:nvSpPr>
        <p:spPr bwMode="auto">
          <a:xfrm>
            <a:off x="7721600" y="574675"/>
            <a:ext cx="431800" cy="523875"/>
          </a:xfrm>
          <a:prstGeom prst="rect">
            <a:avLst/>
          </a:prstGeom>
          <a:noFill/>
          <a:ln w="9525">
            <a:noFill/>
            <a:miter lim="800000"/>
          </a:ln>
        </p:spPr>
        <p:txBody>
          <a:bodyPr>
            <a:spAutoFit/>
          </a:bodyPr>
          <a:lstStyle/>
          <a:p>
            <a:pPr eaLnBrk="0" hangingPunct="0"/>
            <a:r>
              <a:rPr lang="en-US" altLang="zh-CN" sz="2800">
                <a:solidFill>
                  <a:srgbClr val="FF0000"/>
                </a:solidFill>
              </a:rPr>
              <a:t>D</a:t>
            </a:r>
            <a:endParaRPr lang="zh-CN" altLang="en-US" sz="2800">
              <a:solidFill>
                <a:srgbClr val="FF0000"/>
              </a:solidFill>
            </a:endParaRPr>
          </a:p>
        </p:txBody>
      </p:sp>
      <p:grpSp>
        <p:nvGrpSpPr>
          <p:cNvPr id="49157" name="组合 15"/>
          <p:cNvGrpSpPr/>
          <p:nvPr/>
        </p:nvGrpSpPr>
        <p:grpSpPr bwMode="auto">
          <a:xfrm>
            <a:off x="34925" y="-20638"/>
            <a:ext cx="2008188" cy="523876"/>
            <a:chOff x="70" y="-63"/>
            <a:chExt cx="3161" cy="824"/>
          </a:xfrm>
        </p:grpSpPr>
        <p:sp>
          <p:nvSpPr>
            <p:cNvPr id="49158" name="文本框 6"/>
            <p:cNvSpPr txBox="1">
              <a:spLocks noChangeArrowheads="1"/>
            </p:cNvSpPr>
            <p:nvPr/>
          </p:nvSpPr>
          <p:spPr bwMode="auto">
            <a:xfrm>
              <a:off x="678" y="-63"/>
              <a:ext cx="2553" cy="824"/>
            </a:xfrm>
            <a:prstGeom prst="rect">
              <a:avLst/>
            </a:prstGeom>
            <a:noFill/>
            <a:ln w="9525">
              <a:noFill/>
              <a:miter lim="800000"/>
            </a:ln>
          </p:spPr>
          <p:txBody>
            <a:bodyPr wrap="none">
              <a:spAutoFit/>
            </a:bodyPr>
            <a:lstStyle/>
            <a:p>
              <a:r>
                <a:rPr kumimoji="1" lang="zh-CN" altLang="en-US" sz="2800">
                  <a:latin typeface="黑体" panose="02010609060101010101" pitchFamily="49" charset="-122"/>
                  <a:ea typeface="黑体" panose="02010609060101010101" pitchFamily="49" charset="-122"/>
                </a:rPr>
                <a:t>课堂检测</a:t>
              </a:r>
            </a:p>
          </p:txBody>
        </p:sp>
        <p:cxnSp>
          <p:nvCxnSpPr>
            <p:cNvPr id="12"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02" name="组合 1"/>
          <p:cNvGrpSpPr/>
          <p:nvPr/>
        </p:nvGrpSpPr>
        <p:grpSpPr bwMode="auto">
          <a:xfrm>
            <a:off x="3700463" y="439738"/>
            <a:ext cx="1743075" cy="642937"/>
            <a:chOff x="3333750" y="555625"/>
            <a:chExt cx="1743075" cy="643766"/>
          </a:xfrm>
        </p:grpSpPr>
        <p:sp>
          <p:nvSpPr>
            <p:cNvPr id="7" name="圆角矩形 6"/>
            <p:cNvSpPr/>
            <p:nvPr/>
          </p:nvSpPr>
          <p:spPr>
            <a:xfrm rot="555800">
              <a:off x="4602162" y="673251"/>
              <a:ext cx="442913" cy="41964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8" name="圆角矩形 7"/>
            <p:cNvSpPr/>
            <p:nvPr/>
          </p:nvSpPr>
          <p:spPr>
            <a:xfrm rot="20470821">
              <a:off x="4197350" y="679610"/>
              <a:ext cx="442912" cy="421229"/>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9" name="圆角矩形 8"/>
            <p:cNvSpPr/>
            <p:nvPr/>
          </p:nvSpPr>
          <p:spPr>
            <a:xfrm rot="319204">
              <a:off x="3778250" y="679610"/>
              <a:ext cx="441325" cy="421229"/>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0" name="圆角矩形 9"/>
            <p:cNvSpPr/>
            <p:nvPr/>
          </p:nvSpPr>
          <p:spPr>
            <a:xfrm rot="21148334">
              <a:off x="3368675" y="687557"/>
              <a:ext cx="441325" cy="421230"/>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51212" name="矩形 1"/>
            <p:cNvSpPr>
              <a:spLocks noChangeArrowheads="1"/>
            </p:cNvSpPr>
            <p:nvPr/>
          </p:nvSpPr>
          <p:spPr bwMode="auto">
            <a:xfrm>
              <a:off x="3333750" y="555625"/>
              <a:ext cx="1743075" cy="643766"/>
            </a:xfrm>
            <a:prstGeom prst="rect">
              <a:avLst/>
            </a:prstGeom>
            <a:noFill/>
            <a:ln w="9525">
              <a:noFill/>
              <a:miter lim="800000"/>
            </a:ln>
          </p:spPr>
          <p:txBody>
            <a:bodyPr>
              <a:spAutoFit/>
            </a:bodyPr>
            <a:lstStyle/>
            <a:p>
              <a:pPr algn="dist" eaLnBrk="0" hangingPunct="0">
                <a:lnSpc>
                  <a:spcPts val="4300"/>
                </a:lnSpc>
              </a:pPr>
              <a:r>
                <a:rPr lang="zh-CN" altLang="en-US" sz="2800" b="1">
                  <a:solidFill>
                    <a:schemeClr val="bg1"/>
                  </a:solidFill>
                  <a:latin typeface="楷体" panose="02010609060101010101" pitchFamily="49" charset="-122"/>
                  <a:ea typeface="楷体" panose="02010609060101010101" pitchFamily="49" charset="-122"/>
                </a:rPr>
                <a:t>拓展阅读</a:t>
              </a:r>
            </a:p>
          </p:txBody>
        </p:sp>
      </p:grpSp>
      <p:sp>
        <p:nvSpPr>
          <p:cNvPr id="2" name="矩形 1"/>
          <p:cNvSpPr/>
          <p:nvPr/>
        </p:nvSpPr>
        <p:spPr>
          <a:xfrm>
            <a:off x="450850" y="1017588"/>
            <a:ext cx="8297863" cy="3786187"/>
          </a:xfrm>
          <a:prstGeom prst="rect">
            <a:avLst/>
          </a:prstGeom>
        </p:spPr>
        <p:txBody>
          <a:bodyPr>
            <a:spAutoFit/>
          </a:bodyPr>
          <a:lstStyle/>
          <a:p>
            <a:pPr indent="266700" algn="ctr">
              <a:spcBef>
                <a:spcPts val="0"/>
              </a:spcBef>
              <a:spcAft>
                <a:spcPts val="0"/>
              </a:spcAft>
              <a:defRPr/>
            </a:pPr>
            <a:r>
              <a:rPr lang="zh-CN" altLang="en-US" sz="2400" kern="100" dirty="0">
                <a:latin typeface="黑体" panose="02010609060101010101" pitchFamily="49" charset="-122"/>
                <a:ea typeface="黑体" panose="02010609060101010101" pitchFamily="49" charset="-122"/>
              </a:rPr>
              <a:t>有诗，就有了美的钥匙</a:t>
            </a:r>
          </a:p>
          <a:p>
            <a:pPr indent="266700" algn="ctr">
              <a:spcBef>
                <a:spcPts val="0"/>
              </a:spcBef>
              <a:spcAft>
                <a:spcPts val="0"/>
              </a:spcAft>
              <a:defRPr/>
            </a:pPr>
            <a:r>
              <a:rPr lang="zh-CN" altLang="en-US" sz="2000" b="1" kern="100" dirty="0">
                <a:latin typeface="宋体" panose="02010600030101010101" pitchFamily="2" charset="-122"/>
              </a:rPr>
              <a:t>蒋 勋</a:t>
            </a:r>
          </a:p>
          <a:p>
            <a:pPr indent="266700" algn="just">
              <a:spcBef>
                <a:spcPts val="0"/>
              </a:spcBef>
              <a:spcAft>
                <a:spcPts val="0"/>
              </a:spcAft>
              <a:defRPr/>
            </a:pPr>
            <a:r>
              <a:rPr lang="zh-CN" altLang="en-US" sz="2400" b="1" kern="100" dirty="0">
                <a:latin typeface="楷体" panose="02010609060101010101" pitchFamily="49" charset="-122"/>
                <a:ea typeface="楷体" panose="02010609060101010101" pitchFamily="49" charset="-122"/>
              </a:rPr>
              <a:t>  ①</a:t>
            </a:r>
            <a:r>
              <a:rPr lang="zh-CN" altLang="en-US" sz="2400" b="1" u="sng" kern="100" dirty="0">
                <a:latin typeface="楷体" panose="02010609060101010101" pitchFamily="49" charset="-122"/>
                <a:ea typeface="楷体" panose="02010609060101010101" pitchFamily="49" charset="-122"/>
              </a:rPr>
              <a:t>                 			      </a:t>
            </a:r>
            <a:endParaRPr lang="zh-CN" altLang="en-US" sz="2400" b="1" kern="100" dirty="0">
              <a:latin typeface="楷体" panose="02010609060101010101" pitchFamily="49" charset="-122"/>
              <a:ea typeface="楷体" panose="02010609060101010101" pitchFamily="49" charset="-122"/>
            </a:endParaRPr>
          </a:p>
          <a:p>
            <a:pPr indent="266700" algn="just">
              <a:spcBef>
                <a:spcPts val="0"/>
              </a:spcBef>
              <a:spcAft>
                <a:spcPts val="0"/>
              </a:spcAft>
              <a:defRPr/>
            </a:pPr>
            <a:r>
              <a:rPr lang="zh-CN" altLang="en-US" sz="2400" b="1" kern="100" dirty="0">
                <a:latin typeface="楷体" panose="02010609060101010101" pitchFamily="49" charset="-122"/>
                <a:ea typeface="楷体" panose="02010609060101010101" pitchFamily="49" charset="-122"/>
              </a:rPr>
              <a:t>  ②少年的时候，有诗句陪伴，可以一个人躲起来，在河边、堤上、树林里、小角落里，不理会外面世界轰轰烈烈发生什么事。也可以背包里带一册诗，或者，就是一本手抄笔记，或者就是脑子里背诵记忆的一些诗句，也足够用。可以一路念着，唱着，一个人独自行走天涯海角。    </a:t>
            </a:r>
          </a:p>
          <a:p>
            <a:pPr indent="266700" algn="just">
              <a:spcBef>
                <a:spcPts val="0"/>
              </a:spcBef>
              <a:spcAft>
                <a:spcPts val="0"/>
              </a:spcAft>
              <a:defRPr/>
            </a:pPr>
            <a:r>
              <a:rPr lang="zh-CN" altLang="en-US" sz="2400" b="1" kern="100" dirty="0">
                <a:latin typeface="楷体" panose="02010609060101010101" pitchFamily="49" charset="-122"/>
                <a:ea typeface="楷体" panose="02010609060101010101" pitchFamily="49" charset="-122"/>
              </a:rPr>
              <a:t>  ③有诗就够了，我年轻的时候常常这么想。行囊里有诗，口中有诗，心里有诗，四处流浪，很狂放，也很寂寞。    </a:t>
            </a:r>
          </a:p>
        </p:txBody>
      </p:sp>
      <p:grpSp>
        <p:nvGrpSpPr>
          <p:cNvPr id="51204" name="组合 12"/>
          <p:cNvGrpSpPr/>
          <p:nvPr/>
        </p:nvGrpSpPr>
        <p:grpSpPr bwMode="auto">
          <a:xfrm>
            <a:off x="34925" y="-20638"/>
            <a:ext cx="2008188" cy="523876"/>
            <a:chOff x="70" y="-63"/>
            <a:chExt cx="3161" cy="824"/>
          </a:xfrm>
        </p:grpSpPr>
        <p:sp>
          <p:nvSpPr>
            <p:cNvPr id="51205" name="文本框 6"/>
            <p:cNvSpPr txBox="1">
              <a:spLocks noChangeArrowheads="1"/>
            </p:cNvSpPr>
            <p:nvPr/>
          </p:nvSpPr>
          <p:spPr bwMode="auto">
            <a:xfrm>
              <a:off x="678" y="-63"/>
              <a:ext cx="2553" cy="824"/>
            </a:xfrm>
            <a:prstGeom prst="rect">
              <a:avLst/>
            </a:prstGeom>
            <a:noFill/>
            <a:ln w="9525">
              <a:noFill/>
              <a:miter lim="800000"/>
            </a:ln>
          </p:spPr>
          <p:txBody>
            <a:bodyPr wrap="none">
              <a:spAutoFit/>
            </a:bodyPr>
            <a:lstStyle/>
            <a:p>
              <a:r>
                <a:rPr kumimoji="1" lang="zh-CN" altLang="en-US" sz="2800">
                  <a:latin typeface="黑体" panose="02010609060101010101" pitchFamily="49" charset="-122"/>
                  <a:ea typeface="黑体" panose="02010609060101010101" pitchFamily="49" charset="-122"/>
                </a:rPr>
                <a:t>拓展探究</a:t>
              </a:r>
            </a:p>
          </p:txBody>
        </p:sp>
        <p:cxnSp>
          <p:nvCxnSpPr>
            <p:cNvPr id="1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6" name="菱形 15"/>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0363" y="649288"/>
            <a:ext cx="8423275" cy="4154487"/>
          </a:xfrm>
          <a:prstGeom prst="rect">
            <a:avLst/>
          </a:prstGeom>
        </p:spPr>
        <p:txBody>
          <a:bodyPr>
            <a:spAutoFit/>
          </a:bodyPr>
          <a:lstStyle/>
          <a:p>
            <a:pPr indent="266700" algn="just">
              <a:spcBef>
                <a:spcPts val="0"/>
              </a:spcBef>
              <a:spcAft>
                <a:spcPts val="0"/>
              </a:spcAft>
              <a:defRPr/>
            </a:pPr>
            <a:r>
              <a:rPr lang="zh-CN" altLang="en-US" sz="2400" b="1" kern="100" dirty="0">
                <a:latin typeface="楷体" panose="02010609060101010101" pitchFamily="49" charset="-122"/>
                <a:ea typeface="楷体" panose="02010609060101010101" pitchFamily="49" charset="-122"/>
              </a:rPr>
              <a:t>  ④相信可以在世界各处流浪，相信可以在任何陌生的地方醒来，大梦醒来，或是大哭醒来，满天星辰，可以和一千年前流浪的诗人一样，醒来时随口念一句：今宵酒醒何处？无论大梦或大哭，仿佛只要还能在诗句里醒来，生命就有了意义。    </a:t>
            </a:r>
          </a:p>
          <a:p>
            <a:pPr indent="266700" algn="just">
              <a:spcBef>
                <a:spcPts val="0"/>
              </a:spcBef>
              <a:spcAft>
                <a:spcPts val="0"/>
              </a:spcAft>
              <a:defRPr/>
            </a:pPr>
            <a:r>
              <a:rPr lang="zh-CN" altLang="en-US" sz="2400" b="1" kern="100" dirty="0">
                <a:latin typeface="楷体" panose="02010609060101010101" pitchFamily="49" charset="-122"/>
                <a:ea typeface="楷体" panose="02010609060101010101" pitchFamily="49" charset="-122"/>
              </a:rPr>
              <a:t>  ⑤少年时候，有过一些一起读诗写诗的朋友。现在也还记得名字，也还记得那些青涩的面容，笑得很腼腆。读自己的诗或读别人的诗，都有一点悸动，像是害羞，也像是狂妄。    </a:t>
            </a:r>
          </a:p>
          <a:p>
            <a:pPr indent="266700" algn="just">
              <a:spcBef>
                <a:spcPts val="0"/>
              </a:spcBef>
              <a:spcAft>
                <a:spcPts val="0"/>
              </a:spcAft>
              <a:defRPr/>
            </a:pPr>
            <a:r>
              <a:rPr lang="zh-CN" altLang="en-US" sz="2400" b="1" kern="100" dirty="0">
                <a:latin typeface="楷体" panose="02010609060101010101" pitchFamily="49" charset="-122"/>
                <a:ea typeface="楷体" panose="02010609060101010101" pitchFamily="49" charset="-122"/>
              </a:rPr>
              <a:t>  ⑥后来星散各地，杳无音信，心里有惆怅唏嘘，不知道他们流浪途中，是否还会在大梦或大哭中醒来，是否还会狂放又寂寞地跟自己说：今宵酒醒何处？    </a:t>
            </a:r>
          </a:p>
        </p:txBody>
      </p:sp>
      <p:grpSp>
        <p:nvGrpSpPr>
          <p:cNvPr id="52227" name="组合 12"/>
          <p:cNvGrpSpPr/>
          <p:nvPr/>
        </p:nvGrpSpPr>
        <p:grpSpPr bwMode="auto">
          <a:xfrm>
            <a:off x="34925" y="-20638"/>
            <a:ext cx="2008188" cy="523876"/>
            <a:chOff x="70" y="-63"/>
            <a:chExt cx="3161" cy="824"/>
          </a:xfrm>
        </p:grpSpPr>
        <p:sp>
          <p:nvSpPr>
            <p:cNvPr id="52228" name="文本框 6"/>
            <p:cNvSpPr txBox="1">
              <a:spLocks noChangeArrowheads="1"/>
            </p:cNvSpPr>
            <p:nvPr/>
          </p:nvSpPr>
          <p:spPr bwMode="auto">
            <a:xfrm>
              <a:off x="678" y="-63"/>
              <a:ext cx="2553" cy="824"/>
            </a:xfrm>
            <a:prstGeom prst="rect">
              <a:avLst/>
            </a:prstGeom>
            <a:noFill/>
            <a:ln w="9525">
              <a:noFill/>
              <a:miter lim="800000"/>
            </a:ln>
          </p:spPr>
          <p:txBody>
            <a:bodyPr wrap="none">
              <a:spAutoFit/>
            </a:bodyPr>
            <a:lstStyle/>
            <a:p>
              <a:r>
                <a:rPr kumimoji="1" lang="zh-CN" altLang="en-US" sz="2800">
                  <a:latin typeface="黑体" panose="02010609060101010101" pitchFamily="49" charset="-122"/>
                  <a:ea typeface="黑体" panose="02010609060101010101" pitchFamily="49" charset="-122"/>
                </a:rPr>
                <a:t>拓展探究</a:t>
              </a:r>
            </a:p>
          </p:txBody>
        </p:sp>
        <p:cxnSp>
          <p:nvCxnSpPr>
            <p:cNvPr id="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8313" y="731838"/>
            <a:ext cx="8280400" cy="3784600"/>
          </a:xfrm>
          <a:prstGeom prst="rect">
            <a:avLst/>
          </a:prstGeom>
        </p:spPr>
        <p:txBody>
          <a:bodyPr>
            <a:spAutoFit/>
          </a:bodyPr>
          <a:lstStyle/>
          <a:p>
            <a:pPr indent="266700" algn="just">
              <a:spcBef>
                <a:spcPts val="0"/>
              </a:spcBef>
              <a:spcAft>
                <a:spcPts val="0"/>
              </a:spcAft>
              <a:defRPr/>
            </a:pPr>
            <a:r>
              <a:rPr lang="zh-CN" altLang="en-US" sz="2400" b="1" kern="100" dirty="0">
                <a:latin typeface="楷体" panose="02010609060101010101" pitchFamily="49" charset="-122"/>
                <a:ea typeface="楷体" panose="02010609060101010101" pitchFamily="49" charset="-122"/>
              </a:rPr>
              <a:t>  ⑦我习惯走出书房，在生活里听诗的声音。    </a:t>
            </a:r>
          </a:p>
          <a:p>
            <a:pPr indent="266700" algn="just">
              <a:spcBef>
                <a:spcPts val="0"/>
              </a:spcBef>
              <a:spcAft>
                <a:spcPts val="0"/>
              </a:spcAft>
              <a:defRPr/>
            </a:pPr>
            <a:r>
              <a:rPr lang="zh-CN" altLang="en-US" sz="2400" b="1" kern="100" dirty="0">
                <a:latin typeface="楷体" panose="02010609060101010101" pitchFamily="49" charset="-122"/>
                <a:ea typeface="楷体" panose="02010609060101010101" pitchFamily="49" charset="-122"/>
              </a:rPr>
              <a:t>  ⑧小时候，听街坊邻居闲聊，常常出口就是一句诗：虎死留皮人留名啊。那人是街角捡字纸的阿伯，但常常出口成章，我以为是字纸捡多了也会有诗。邻居们见了面总问一句：吃饭了吗？也让我想到乐府诗里动人的一句叮咛：上言加餐饭。</a:t>
            </a:r>
            <a:r>
              <a:rPr lang="zh-CN" altLang="en-US" sz="2400" b="1" u="sng" kern="100" dirty="0">
                <a:latin typeface="楷体" panose="02010609060101010101" pitchFamily="49" charset="-122"/>
                <a:ea typeface="楷体" panose="02010609060101010101" pitchFamily="49" charset="-122"/>
              </a:rPr>
              <a:t>生活里，文学里，“加餐饭”都一样重要</a:t>
            </a:r>
            <a:r>
              <a:rPr lang="zh-CN" altLang="en-US" sz="2400" b="1" kern="100" dirty="0">
                <a:latin typeface="楷体" panose="02010609060101010101" pitchFamily="49" charset="-122"/>
                <a:ea typeface="楷体" panose="02010609060101010101" pitchFamily="49" charset="-122"/>
              </a:rPr>
              <a:t>。</a:t>
            </a:r>
          </a:p>
          <a:p>
            <a:pPr algn="just">
              <a:spcBef>
                <a:spcPts val="0"/>
              </a:spcBef>
              <a:spcAft>
                <a:spcPts val="0"/>
              </a:spcAft>
              <a:defRPr/>
            </a:pPr>
            <a:r>
              <a:rPr lang="zh-CN" altLang="en-US" sz="2400" b="1" kern="100" dirty="0">
                <a:latin typeface="楷体" panose="02010609060101010101" pitchFamily="49" charset="-122"/>
                <a:ea typeface="楷体" panose="02010609060101010101" pitchFamily="49" charset="-122"/>
              </a:rPr>
              <a:t>    ⑨有些诗，是因为惩罚才记住的。在惩罚里大声朗读：明月出天山，苍茫云海间。长风几万里，吹度玉门关。朗读是肺腑的声音，无怨无恨，像天山明月，像长风万里，那样辽阔大气，那样澄澈光明。诗句让惩罚也不像惩罚了。 </a:t>
            </a:r>
          </a:p>
        </p:txBody>
      </p:sp>
      <p:grpSp>
        <p:nvGrpSpPr>
          <p:cNvPr id="53251" name="组合 12"/>
          <p:cNvGrpSpPr/>
          <p:nvPr/>
        </p:nvGrpSpPr>
        <p:grpSpPr bwMode="auto">
          <a:xfrm>
            <a:off x="34925" y="-20638"/>
            <a:ext cx="2008188" cy="523876"/>
            <a:chOff x="70" y="-63"/>
            <a:chExt cx="3161" cy="824"/>
          </a:xfrm>
        </p:grpSpPr>
        <p:sp>
          <p:nvSpPr>
            <p:cNvPr id="53252" name="文本框 6"/>
            <p:cNvSpPr txBox="1">
              <a:spLocks noChangeArrowheads="1"/>
            </p:cNvSpPr>
            <p:nvPr/>
          </p:nvSpPr>
          <p:spPr bwMode="auto">
            <a:xfrm>
              <a:off x="678" y="-63"/>
              <a:ext cx="2553" cy="824"/>
            </a:xfrm>
            <a:prstGeom prst="rect">
              <a:avLst/>
            </a:prstGeom>
            <a:noFill/>
            <a:ln w="9525">
              <a:noFill/>
              <a:miter lim="800000"/>
            </a:ln>
          </p:spPr>
          <p:txBody>
            <a:bodyPr wrap="none">
              <a:spAutoFit/>
            </a:bodyPr>
            <a:lstStyle/>
            <a:p>
              <a:r>
                <a:rPr kumimoji="1" lang="zh-CN" altLang="en-US" sz="2800">
                  <a:latin typeface="黑体" panose="02010609060101010101" pitchFamily="49" charset="-122"/>
                  <a:ea typeface="黑体" panose="02010609060101010101" pitchFamily="49" charset="-122"/>
                </a:rPr>
                <a:t>拓展探究</a:t>
              </a:r>
            </a:p>
          </p:txBody>
        </p:sp>
        <p:cxnSp>
          <p:nvCxnSpPr>
            <p:cNvPr id="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矩形 28"/>
          <p:cNvSpPr>
            <a:spLocks noChangeArrowheads="1"/>
          </p:cNvSpPr>
          <p:nvPr/>
        </p:nvSpPr>
        <p:spPr bwMode="auto">
          <a:xfrm>
            <a:off x="1116013" y="1851025"/>
            <a:ext cx="3340100" cy="1435100"/>
          </a:xfrm>
          <a:prstGeom prst="rect">
            <a:avLst/>
          </a:prstGeom>
          <a:noFill/>
          <a:ln w="9525">
            <a:noFill/>
            <a:miter lim="800000"/>
          </a:ln>
        </p:spPr>
        <p:txBody>
          <a:bodyPr>
            <a:spAutoFit/>
          </a:bodyPr>
          <a:lstStyle/>
          <a:p>
            <a:pPr>
              <a:lnSpc>
                <a:spcPct val="170000"/>
              </a:lnSpc>
            </a:pPr>
            <a:r>
              <a:rPr lang="zh-CN" altLang="en-US" sz="2800" b="1">
                <a:latin typeface="楷体" panose="02010609060101010101" pitchFamily="49" charset="-122"/>
                <a:ea typeface="楷体" panose="02010609060101010101" pitchFamily="49" charset="-122"/>
              </a:rPr>
              <a:t>（     ）肮脏（     ）内脏</a:t>
            </a:r>
          </a:p>
        </p:txBody>
      </p:sp>
      <p:sp>
        <p:nvSpPr>
          <p:cNvPr id="7171" name="矩形 29"/>
          <p:cNvSpPr>
            <a:spLocks noChangeArrowheads="1"/>
          </p:cNvSpPr>
          <p:nvPr/>
        </p:nvSpPr>
        <p:spPr bwMode="auto">
          <a:xfrm>
            <a:off x="468313" y="2355850"/>
            <a:ext cx="546100" cy="638175"/>
          </a:xfrm>
          <a:prstGeom prst="rect">
            <a:avLst/>
          </a:prstGeom>
          <a:noFill/>
          <a:ln w="9525">
            <a:noFill/>
            <a:miter lim="800000"/>
          </a:ln>
        </p:spPr>
        <p:txBody>
          <a:bodyPr wrap="none">
            <a:spAutoFit/>
          </a:bodyPr>
          <a:lstStyle/>
          <a:p>
            <a:pPr>
              <a:lnSpc>
                <a:spcPct val="150000"/>
              </a:lnSpc>
            </a:pPr>
            <a:r>
              <a:rPr lang="zh-CN" altLang="en-US" sz="2800" b="1">
                <a:latin typeface="楷体" panose="02010609060101010101" pitchFamily="49" charset="-122"/>
                <a:ea typeface="楷体" panose="02010609060101010101" pitchFamily="49" charset="-122"/>
              </a:rPr>
              <a:t>脏</a:t>
            </a:r>
          </a:p>
        </p:txBody>
      </p:sp>
      <p:sp>
        <p:nvSpPr>
          <p:cNvPr id="31" name="左大括号 30"/>
          <p:cNvSpPr/>
          <p:nvPr/>
        </p:nvSpPr>
        <p:spPr>
          <a:xfrm>
            <a:off x="1042988" y="2284413"/>
            <a:ext cx="230187" cy="766762"/>
          </a:xfrm>
          <a:prstGeom prst="leftBrace">
            <a:avLst>
              <a:gd name="adj1" fmla="val 53292"/>
              <a:gd name="adj2" fmla="val 50000"/>
            </a:avLst>
          </a:prstGeom>
          <a:noFill/>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buFontTx/>
              <a:buNone/>
              <a:defRPr/>
            </a:pPr>
            <a:endParaRPr lang="zh-CN" altLang="en-US" sz="2800">
              <a:solidFill>
                <a:srgbClr val="FF0000"/>
              </a:solidFill>
            </a:endParaRPr>
          </a:p>
        </p:txBody>
      </p:sp>
      <p:sp>
        <p:nvSpPr>
          <p:cNvPr id="32" name="矩形 31"/>
          <p:cNvSpPr>
            <a:spLocks noChangeArrowheads="1"/>
          </p:cNvSpPr>
          <p:nvPr/>
        </p:nvSpPr>
        <p:spPr bwMode="auto">
          <a:xfrm>
            <a:off x="1547813" y="1995488"/>
            <a:ext cx="1368425" cy="523875"/>
          </a:xfrm>
          <a:prstGeom prst="rect">
            <a:avLst/>
          </a:prstGeom>
          <a:noFill/>
          <a:ln w="9525">
            <a:noFill/>
            <a:miter lim="800000"/>
          </a:ln>
        </p:spPr>
        <p:txBody>
          <a:bodyPr>
            <a:spAutoFit/>
          </a:bodyPr>
          <a:lstStyle/>
          <a:p>
            <a:r>
              <a:rPr lang="en-US" altLang="zh-CN" sz="2800">
                <a:solidFill>
                  <a:srgbClr val="FF0000"/>
                </a:solidFill>
                <a:latin typeface="汉语拼音" pitchFamily="34" charset="0"/>
                <a:ea typeface="Arial Unicode MS" pitchFamily="34" charset="-122"/>
                <a:cs typeface="汉语拼音" pitchFamily="34" charset="0"/>
              </a:rPr>
              <a:t>zāng</a:t>
            </a:r>
          </a:p>
        </p:txBody>
      </p:sp>
      <p:sp>
        <p:nvSpPr>
          <p:cNvPr id="33" name="矩形 32"/>
          <p:cNvSpPr>
            <a:spLocks noChangeArrowheads="1"/>
          </p:cNvSpPr>
          <p:nvPr/>
        </p:nvSpPr>
        <p:spPr bwMode="auto">
          <a:xfrm>
            <a:off x="1562100" y="2787650"/>
            <a:ext cx="1223963" cy="523875"/>
          </a:xfrm>
          <a:prstGeom prst="rect">
            <a:avLst/>
          </a:prstGeom>
          <a:noFill/>
          <a:ln w="9525">
            <a:noFill/>
            <a:miter lim="800000"/>
          </a:ln>
        </p:spPr>
        <p:txBody>
          <a:bodyPr>
            <a:spAutoFit/>
          </a:bodyPr>
          <a:lstStyle/>
          <a:p>
            <a:r>
              <a:rPr lang="en-US" altLang="zh-CN" sz="2800">
                <a:solidFill>
                  <a:srgbClr val="FF0000"/>
                </a:solidFill>
                <a:latin typeface="汉语拼音" pitchFamily="34" charset="0"/>
                <a:ea typeface="Arial Unicode MS" pitchFamily="34" charset="-122"/>
                <a:cs typeface="汉语拼音" pitchFamily="34" charset="0"/>
              </a:rPr>
              <a:t>zàng</a:t>
            </a:r>
          </a:p>
        </p:txBody>
      </p:sp>
      <p:sp>
        <p:nvSpPr>
          <p:cNvPr id="7175" name="矩形 33"/>
          <p:cNvSpPr>
            <a:spLocks noChangeArrowheads="1"/>
          </p:cNvSpPr>
          <p:nvPr/>
        </p:nvSpPr>
        <p:spPr bwMode="auto">
          <a:xfrm>
            <a:off x="5103813" y="1374775"/>
            <a:ext cx="2822575" cy="2166938"/>
          </a:xfrm>
          <a:prstGeom prst="rect">
            <a:avLst/>
          </a:prstGeom>
          <a:noFill/>
          <a:ln w="9525">
            <a:noFill/>
            <a:miter lim="800000"/>
          </a:ln>
        </p:spPr>
        <p:txBody>
          <a:bodyPr>
            <a:spAutoFit/>
          </a:bodyPr>
          <a:lstStyle/>
          <a:p>
            <a:pPr>
              <a:lnSpc>
                <a:spcPct val="170000"/>
              </a:lnSpc>
            </a:pPr>
            <a:r>
              <a:rPr lang="zh-CN" altLang="en-US" sz="2800" b="1">
                <a:latin typeface="楷体" panose="02010609060101010101" pitchFamily="49" charset="-122"/>
                <a:ea typeface="楷体" panose="02010609060101010101" pitchFamily="49" charset="-122"/>
              </a:rPr>
              <a:t>（     ）蔓菁</a:t>
            </a:r>
            <a:endParaRPr lang="en-US" altLang="zh-CN" sz="2800" b="1">
              <a:latin typeface="楷体" panose="02010609060101010101" pitchFamily="49" charset="-122"/>
              <a:ea typeface="楷体" panose="02010609060101010101" pitchFamily="49" charset="-122"/>
            </a:endParaRPr>
          </a:p>
          <a:p>
            <a:pPr>
              <a:lnSpc>
                <a:spcPct val="170000"/>
              </a:lnSpc>
            </a:pPr>
            <a:r>
              <a:rPr lang="zh-CN" altLang="en-US" sz="2800" b="1">
                <a:latin typeface="楷体" panose="02010609060101010101" pitchFamily="49" charset="-122"/>
                <a:ea typeface="楷体" panose="02010609060101010101" pitchFamily="49" charset="-122"/>
              </a:rPr>
              <a:t>（     ）蔓延</a:t>
            </a:r>
            <a:endParaRPr lang="en-US" altLang="zh-CN" sz="2800" b="1">
              <a:latin typeface="楷体" panose="02010609060101010101" pitchFamily="49" charset="-122"/>
              <a:ea typeface="楷体" panose="02010609060101010101" pitchFamily="49" charset="-122"/>
            </a:endParaRPr>
          </a:p>
          <a:p>
            <a:pPr>
              <a:lnSpc>
                <a:spcPct val="170000"/>
              </a:lnSpc>
            </a:pPr>
            <a:r>
              <a:rPr lang="zh-CN" altLang="en-US" sz="2800" b="1">
                <a:latin typeface="楷体" panose="02010609060101010101" pitchFamily="49" charset="-122"/>
                <a:ea typeface="楷体" panose="02010609060101010101" pitchFamily="49" charset="-122"/>
              </a:rPr>
              <a:t>（     ）藤蔓</a:t>
            </a:r>
          </a:p>
        </p:txBody>
      </p:sp>
      <p:sp>
        <p:nvSpPr>
          <p:cNvPr id="7176" name="矩形 34"/>
          <p:cNvSpPr>
            <a:spLocks noChangeArrowheads="1"/>
          </p:cNvSpPr>
          <p:nvPr/>
        </p:nvSpPr>
        <p:spPr bwMode="auto">
          <a:xfrm>
            <a:off x="4383088" y="2187575"/>
            <a:ext cx="546100" cy="738188"/>
          </a:xfrm>
          <a:prstGeom prst="rect">
            <a:avLst/>
          </a:prstGeom>
          <a:noFill/>
          <a:ln w="9525">
            <a:noFill/>
            <a:miter lim="800000"/>
          </a:ln>
        </p:spPr>
        <p:txBody>
          <a:bodyPr wrap="none">
            <a:spAutoFit/>
          </a:bodyPr>
          <a:lstStyle/>
          <a:p>
            <a:pPr>
              <a:lnSpc>
                <a:spcPct val="150000"/>
              </a:lnSpc>
            </a:pPr>
            <a:r>
              <a:rPr lang="zh-CN" altLang="en-US" sz="2800" b="1">
                <a:latin typeface="楷体" panose="02010609060101010101" pitchFamily="49" charset="-122"/>
                <a:ea typeface="楷体" panose="02010609060101010101" pitchFamily="49" charset="-122"/>
              </a:rPr>
              <a:t>蔓</a:t>
            </a:r>
          </a:p>
        </p:txBody>
      </p:sp>
      <p:sp>
        <p:nvSpPr>
          <p:cNvPr id="36" name="左大括号 35"/>
          <p:cNvSpPr/>
          <p:nvPr/>
        </p:nvSpPr>
        <p:spPr>
          <a:xfrm>
            <a:off x="5003800" y="1708150"/>
            <a:ext cx="171450" cy="1727200"/>
          </a:xfrm>
          <a:prstGeom prst="leftBrace">
            <a:avLst>
              <a:gd name="adj1" fmla="val 41685"/>
              <a:gd name="adj2" fmla="val 50000"/>
            </a:avLst>
          </a:prstGeom>
          <a:noFill/>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buFontTx/>
              <a:buNone/>
              <a:defRPr/>
            </a:pPr>
            <a:endParaRPr lang="zh-CN" altLang="en-US" sz="2800"/>
          </a:p>
        </p:txBody>
      </p:sp>
      <p:sp>
        <p:nvSpPr>
          <p:cNvPr id="37" name="矩形 36"/>
          <p:cNvSpPr>
            <a:spLocks noChangeArrowheads="1"/>
          </p:cNvSpPr>
          <p:nvPr/>
        </p:nvSpPr>
        <p:spPr bwMode="auto">
          <a:xfrm>
            <a:off x="5551488" y="1481138"/>
            <a:ext cx="979487" cy="523875"/>
          </a:xfrm>
          <a:prstGeom prst="rect">
            <a:avLst/>
          </a:prstGeom>
          <a:noFill/>
          <a:ln w="9525">
            <a:noFill/>
            <a:miter lim="800000"/>
          </a:ln>
        </p:spPr>
        <p:txBody>
          <a:bodyPr>
            <a:spAutoFit/>
          </a:bodyPr>
          <a:lstStyle/>
          <a:p>
            <a:r>
              <a:rPr lang="en-US" altLang="zh-CN" sz="2800">
                <a:solidFill>
                  <a:srgbClr val="FF0000"/>
                </a:solidFill>
                <a:latin typeface="汉语拼音" pitchFamily="34" charset="0"/>
                <a:ea typeface="Arial Unicode MS" pitchFamily="34" charset="-122"/>
                <a:cs typeface="汉语拼音" pitchFamily="34" charset="0"/>
              </a:rPr>
              <a:t>mán</a:t>
            </a:r>
          </a:p>
        </p:txBody>
      </p:sp>
      <p:sp>
        <p:nvSpPr>
          <p:cNvPr id="38" name="矩形 37"/>
          <p:cNvSpPr>
            <a:spLocks noChangeArrowheads="1"/>
          </p:cNvSpPr>
          <p:nvPr/>
        </p:nvSpPr>
        <p:spPr bwMode="auto">
          <a:xfrm>
            <a:off x="5551488" y="2989263"/>
            <a:ext cx="1098550" cy="522287"/>
          </a:xfrm>
          <a:prstGeom prst="rect">
            <a:avLst/>
          </a:prstGeom>
          <a:noFill/>
          <a:ln w="9525">
            <a:noFill/>
            <a:miter lim="800000"/>
          </a:ln>
        </p:spPr>
        <p:txBody>
          <a:bodyPr>
            <a:spAutoFit/>
          </a:bodyPr>
          <a:lstStyle/>
          <a:p>
            <a:r>
              <a:rPr lang="en-US" altLang="zh-CN" sz="2800">
                <a:solidFill>
                  <a:srgbClr val="FF0000"/>
                </a:solidFill>
                <a:latin typeface="汉语拼音" pitchFamily="34" charset="0"/>
                <a:ea typeface="Arial Unicode MS" pitchFamily="34" charset="-122"/>
                <a:cs typeface="汉语拼音" pitchFamily="34" charset="0"/>
              </a:rPr>
              <a:t>wàn</a:t>
            </a:r>
            <a:endParaRPr lang="zh-CN" altLang="en-US" sz="2800">
              <a:solidFill>
                <a:srgbClr val="FF0000"/>
              </a:solidFill>
              <a:latin typeface="汉语拼音" pitchFamily="34" charset="0"/>
              <a:ea typeface="Arial Unicode MS" pitchFamily="34" charset="-122"/>
              <a:cs typeface="汉语拼音" pitchFamily="34" charset="0"/>
            </a:endParaRPr>
          </a:p>
        </p:txBody>
      </p:sp>
      <p:sp>
        <p:nvSpPr>
          <p:cNvPr id="27" name="矩形 26"/>
          <p:cNvSpPr>
            <a:spLocks noChangeArrowheads="1"/>
          </p:cNvSpPr>
          <p:nvPr/>
        </p:nvSpPr>
        <p:spPr bwMode="auto">
          <a:xfrm>
            <a:off x="5551488" y="2263775"/>
            <a:ext cx="979487" cy="523875"/>
          </a:xfrm>
          <a:prstGeom prst="rect">
            <a:avLst/>
          </a:prstGeom>
          <a:noFill/>
          <a:ln w="9525">
            <a:noFill/>
            <a:miter lim="800000"/>
          </a:ln>
        </p:spPr>
        <p:txBody>
          <a:bodyPr>
            <a:spAutoFit/>
          </a:bodyPr>
          <a:lstStyle/>
          <a:p>
            <a:r>
              <a:rPr lang="en-US" altLang="zh-CN" sz="2800">
                <a:solidFill>
                  <a:srgbClr val="FF0000"/>
                </a:solidFill>
                <a:latin typeface="汉语拼音" pitchFamily="34" charset="0"/>
                <a:ea typeface="Arial Unicode MS" pitchFamily="34" charset="-122"/>
                <a:cs typeface="汉语拼音" pitchFamily="34" charset="0"/>
              </a:rPr>
              <a:t>màn</a:t>
            </a:r>
          </a:p>
        </p:txBody>
      </p:sp>
      <p:grpSp>
        <p:nvGrpSpPr>
          <p:cNvPr id="7181" name="组合 2"/>
          <p:cNvGrpSpPr/>
          <p:nvPr/>
        </p:nvGrpSpPr>
        <p:grpSpPr bwMode="auto">
          <a:xfrm>
            <a:off x="515938" y="555625"/>
            <a:ext cx="1497012" cy="644525"/>
            <a:chOff x="752475" y="598488"/>
            <a:chExt cx="1497013" cy="643765"/>
          </a:xfrm>
        </p:grpSpPr>
        <p:sp>
          <p:nvSpPr>
            <p:cNvPr id="24" name="圆角矩形 23"/>
            <p:cNvSpPr/>
            <p:nvPr/>
          </p:nvSpPr>
          <p:spPr>
            <a:xfrm rot="20326116">
              <a:off x="1746251" y="718996"/>
              <a:ext cx="442912" cy="420192"/>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5" name="圆角矩形 24"/>
            <p:cNvSpPr/>
            <p:nvPr/>
          </p:nvSpPr>
          <p:spPr>
            <a:xfrm rot="319204">
              <a:off x="1258887" y="722167"/>
              <a:ext cx="441325" cy="420192"/>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6" name="圆角矩形 25"/>
            <p:cNvSpPr/>
            <p:nvPr/>
          </p:nvSpPr>
          <p:spPr>
            <a:xfrm rot="21148334">
              <a:off x="787400" y="730096"/>
              <a:ext cx="441325" cy="420191"/>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7189" name="矩形 1"/>
            <p:cNvSpPr>
              <a:spLocks noChangeArrowheads="1"/>
            </p:cNvSpPr>
            <p:nvPr/>
          </p:nvSpPr>
          <p:spPr bwMode="auto">
            <a:xfrm>
              <a:off x="752475" y="598488"/>
              <a:ext cx="1497013" cy="643765"/>
            </a:xfrm>
            <a:prstGeom prst="rect">
              <a:avLst/>
            </a:prstGeom>
            <a:noFill/>
            <a:ln w="9525">
              <a:noFill/>
              <a:miter lim="800000"/>
            </a:ln>
          </p:spPr>
          <p:txBody>
            <a:bodyPr>
              <a:spAutoFit/>
            </a:bodyPr>
            <a:lstStyle/>
            <a:p>
              <a:pPr algn="dist" eaLnBrk="0" hangingPunct="0">
                <a:lnSpc>
                  <a:spcPts val="4300"/>
                </a:lnSpc>
              </a:pPr>
              <a:r>
                <a:rPr lang="zh-CN" altLang="en-US" sz="2800" b="1">
                  <a:solidFill>
                    <a:schemeClr val="bg1"/>
                  </a:solidFill>
                  <a:latin typeface="楷体" panose="02010609060101010101" pitchFamily="49" charset="-122"/>
                  <a:ea typeface="楷体" panose="02010609060101010101" pitchFamily="49" charset="-122"/>
                </a:rPr>
                <a:t>多音字</a:t>
              </a:r>
            </a:p>
          </p:txBody>
        </p:sp>
      </p:grpSp>
      <p:grpSp>
        <p:nvGrpSpPr>
          <p:cNvPr id="7182" name="组合 55"/>
          <p:cNvGrpSpPr/>
          <p:nvPr/>
        </p:nvGrpSpPr>
        <p:grpSpPr bwMode="auto">
          <a:xfrm>
            <a:off x="-3175" y="-20638"/>
            <a:ext cx="2006600" cy="523876"/>
            <a:chOff x="70" y="-63"/>
            <a:chExt cx="3161" cy="824"/>
          </a:xfrm>
        </p:grpSpPr>
        <p:sp>
          <p:nvSpPr>
            <p:cNvPr id="7183" name="文本框 6"/>
            <p:cNvSpPr txBox="1">
              <a:spLocks noChangeArrowheads="1"/>
            </p:cNvSpPr>
            <p:nvPr/>
          </p:nvSpPr>
          <p:spPr bwMode="auto">
            <a:xfrm>
              <a:off x="678" y="-63"/>
              <a:ext cx="2553" cy="824"/>
            </a:xfrm>
            <a:prstGeom prst="rect">
              <a:avLst/>
            </a:prstGeom>
            <a:noFill/>
            <a:ln w="9525">
              <a:noFill/>
              <a:miter lim="800000"/>
            </a:ln>
          </p:spPr>
          <p:txBody>
            <a:bodyPr wrap="none">
              <a:spAutoFit/>
            </a:bodyPr>
            <a:lstStyle/>
            <a:p>
              <a:r>
                <a:rPr kumimoji="1" lang="zh-CN" altLang="en-US" sz="2800">
                  <a:latin typeface="黑体" panose="02010609060101010101" pitchFamily="49" charset="-122"/>
                  <a:ea typeface="黑体" panose="02010609060101010101" pitchFamily="49" charset="-122"/>
                </a:rPr>
                <a:t>预习检查</a:t>
              </a:r>
            </a:p>
          </p:txBody>
        </p:sp>
        <p:cxnSp>
          <p:nvCxnSpPr>
            <p:cNvPr id="41"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42" name="菱形 41"/>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randombar(horizontal)">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randombar(horizontal)">
                                      <p:cBhvr>
                                        <p:cTn id="12" dur="500"/>
                                        <p:tgtEl>
                                          <p:spTgt spid="3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randombar(horizontal)">
                                      <p:cBhvr>
                                        <p:cTn id="17" dur="500"/>
                                        <p:tgtEl>
                                          <p:spTgt spid="3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randombar(horizontal)">
                                      <p:cBhvr>
                                        <p:cTn id="22" dur="500"/>
                                        <p:tgtEl>
                                          <p:spTgt spid="2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randombar(horizontal)">
                                      <p:cBhvr>
                                        <p:cTn id="2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7" grpId="0"/>
      <p:bldP spid="38" grpId="0"/>
      <p:bldP spid="27"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8313" y="577850"/>
            <a:ext cx="8208962" cy="4154488"/>
          </a:xfrm>
          <a:prstGeom prst="rect">
            <a:avLst/>
          </a:prstGeom>
        </p:spPr>
        <p:txBody>
          <a:bodyPr>
            <a:spAutoFit/>
          </a:bodyPr>
          <a:lstStyle/>
          <a:p>
            <a:pPr indent="266700" algn="just">
              <a:spcBef>
                <a:spcPts val="0"/>
              </a:spcBef>
              <a:spcAft>
                <a:spcPts val="0"/>
              </a:spcAft>
              <a:defRPr/>
            </a:pPr>
            <a:r>
              <a:rPr lang="zh-CN" altLang="en-US" sz="2400" b="1" kern="100" dirty="0">
                <a:latin typeface="楷体" panose="02010609060101010101" pitchFamily="49" charset="-122"/>
                <a:ea typeface="楷体" panose="02010609060101010101" pitchFamily="49" charset="-122"/>
              </a:rPr>
              <a:t>  ⑩小时候顽皮，一伙儿童去偷挖地瓜，被老农民发现，手持长竹竿追出来。他一路追一路骂，口干舌燥，追到家里，告了状。父亲板着脸，要我背</a:t>
            </a:r>
            <a:r>
              <a:rPr lang="en-US" altLang="zh-CN" sz="2400" b="1" kern="100" dirty="0">
                <a:latin typeface="楷体" panose="02010609060101010101" pitchFamily="49" charset="-122"/>
                <a:ea typeface="楷体" panose="02010609060101010101" pitchFamily="49" charset="-122"/>
              </a:rPr>
              <a:t>《</a:t>
            </a:r>
            <a:r>
              <a:rPr lang="zh-CN" altLang="en-US" sz="2400" b="1" kern="100" dirty="0">
                <a:latin typeface="楷体" panose="02010609060101010101" pitchFamily="49" charset="-122"/>
                <a:ea typeface="楷体" panose="02010609060101010101" pitchFamily="49" charset="-122"/>
              </a:rPr>
              <a:t>茅屋为秋风所破歌</a:t>
            </a:r>
            <a:r>
              <a:rPr lang="en-US" altLang="zh-CN" sz="2400" b="1" kern="100" dirty="0">
                <a:latin typeface="楷体" panose="02010609060101010101" pitchFamily="49" charset="-122"/>
                <a:ea typeface="楷体" panose="02010609060101010101" pitchFamily="49" charset="-122"/>
              </a:rPr>
              <a:t>》</a:t>
            </a:r>
            <a:r>
              <a:rPr lang="zh-CN" altLang="en-US" sz="2400" b="1" kern="100" dirty="0">
                <a:latin typeface="楷体" panose="02010609060101010101" pitchFamily="49" charset="-122"/>
                <a:ea typeface="楷体" panose="02010609060101010101" pitchFamily="49" charset="-122"/>
              </a:rPr>
              <a:t>作为惩罚。背到“南村群童欺我老无力”时，我好像忽然读懂了杜甫，在此后的一生里，记得人在生活里的艰难，记得杜甫或老农民，会为几根茅草或几块地瓜，唇焦口燥地追骂顽童。    </a:t>
            </a:r>
          </a:p>
          <a:p>
            <a:pPr indent="266700" algn="just">
              <a:spcBef>
                <a:spcPts val="0"/>
              </a:spcBef>
              <a:spcAft>
                <a:spcPts val="0"/>
              </a:spcAft>
              <a:defRPr/>
            </a:pPr>
            <a:r>
              <a:rPr lang="zh-CN" altLang="en-US" sz="2400" b="1" kern="100" dirty="0">
                <a:latin typeface="楷体" panose="02010609060101010101" pitchFamily="49" charset="-122"/>
                <a:ea typeface="楷体" panose="02010609060101010101" pitchFamily="49" charset="-122"/>
              </a:rPr>
              <a:t>  ⑪我们都曾是杜甫诗里欺负老阿伯的“南村群童”，在诗句中长大，知道领悟和反省，懂得敬重一句诗，懂得在诗里尊重生命。    </a:t>
            </a:r>
          </a:p>
          <a:p>
            <a:pPr indent="266700" algn="just">
              <a:spcBef>
                <a:spcPts val="0"/>
              </a:spcBef>
              <a:spcAft>
                <a:spcPts val="0"/>
              </a:spcAft>
              <a:defRPr/>
            </a:pPr>
            <a:r>
              <a:rPr lang="zh-CN" altLang="en-US" sz="2400" b="1" kern="100" dirty="0">
                <a:latin typeface="楷体" panose="02010609060101010101" pitchFamily="49" charset="-122"/>
                <a:ea typeface="楷体" panose="02010609060101010101" pitchFamily="49" charset="-122"/>
              </a:rPr>
              <a:t>  ⑫</a:t>
            </a:r>
            <a:r>
              <a:rPr lang="zh-CN" altLang="en-US" sz="2400" b="1" u="wavy" kern="100" dirty="0">
                <a:latin typeface="楷体" panose="02010609060101010101" pitchFamily="49" charset="-122"/>
                <a:ea typeface="楷体" panose="02010609060101010101" pitchFamily="49" charset="-122"/>
              </a:rPr>
              <a:t>有诗，就没有了惩罚</a:t>
            </a:r>
            <a:r>
              <a:rPr lang="zh-CN" altLang="en-US" sz="2400" b="1" kern="100" dirty="0">
                <a:latin typeface="楷体" panose="02010609060101010101" pitchFamily="49" charset="-122"/>
                <a:ea typeface="楷体" panose="02010609060101010101" pitchFamily="49" charset="-122"/>
              </a:rPr>
              <a:t>。苏轼总是在政治的惩罚里写诗，越惩罚，诗越好。流放途中，诗是他的救赎。    </a:t>
            </a:r>
          </a:p>
        </p:txBody>
      </p:sp>
      <p:grpSp>
        <p:nvGrpSpPr>
          <p:cNvPr id="54275" name="组合 12"/>
          <p:cNvGrpSpPr/>
          <p:nvPr/>
        </p:nvGrpSpPr>
        <p:grpSpPr bwMode="auto">
          <a:xfrm>
            <a:off x="34925" y="-20638"/>
            <a:ext cx="2008188" cy="523876"/>
            <a:chOff x="70" y="-63"/>
            <a:chExt cx="3161" cy="824"/>
          </a:xfrm>
        </p:grpSpPr>
        <p:sp>
          <p:nvSpPr>
            <p:cNvPr id="54276" name="文本框 6"/>
            <p:cNvSpPr txBox="1">
              <a:spLocks noChangeArrowheads="1"/>
            </p:cNvSpPr>
            <p:nvPr/>
          </p:nvSpPr>
          <p:spPr bwMode="auto">
            <a:xfrm>
              <a:off x="678" y="-63"/>
              <a:ext cx="2553" cy="824"/>
            </a:xfrm>
            <a:prstGeom prst="rect">
              <a:avLst/>
            </a:prstGeom>
            <a:noFill/>
            <a:ln w="9525">
              <a:noFill/>
              <a:miter lim="800000"/>
            </a:ln>
          </p:spPr>
          <p:txBody>
            <a:bodyPr wrap="none">
              <a:spAutoFit/>
            </a:bodyPr>
            <a:lstStyle/>
            <a:p>
              <a:r>
                <a:rPr kumimoji="1" lang="zh-CN" altLang="en-US" sz="2800">
                  <a:latin typeface="黑体" panose="02010609060101010101" pitchFamily="49" charset="-122"/>
                  <a:ea typeface="黑体" panose="02010609060101010101" pitchFamily="49" charset="-122"/>
                </a:rPr>
                <a:t>拓展探究</a:t>
              </a:r>
            </a:p>
          </p:txBody>
        </p:sp>
        <p:cxnSp>
          <p:nvCxnSpPr>
            <p:cNvPr id="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288" y="481013"/>
            <a:ext cx="8353425" cy="4524375"/>
          </a:xfrm>
          <a:prstGeom prst="rect">
            <a:avLst/>
          </a:prstGeom>
        </p:spPr>
        <p:txBody>
          <a:bodyPr>
            <a:spAutoFit/>
          </a:bodyPr>
          <a:lstStyle/>
          <a:p>
            <a:pPr indent="266700" algn="just">
              <a:spcBef>
                <a:spcPts val="0"/>
              </a:spcBef>
              <a:spcAft>
                <a:spcPts val="0"/>
              </a:spcAft>
              <a:defRPr/>
            </a:pPr>
            <a:r>
              <a:rPr lang="zh-CN" altLang="en-US" sz="2400" b="1" kern="100" dirty="0">
                <a:latin typeface="楷体" panose="02010609060101010101" pitchFamily="49" charset="-122"/>
                <a:ea typeface="楷体" panose="02010609060101010101" pitchFamily="49" charset="-122"/>
              </a:rPr>
              <a:t>  ⑬家家户户门联上都有风调雨顺、国泰民安，那是</a:t>
            </a:r>
            <a:r>
              <a:rPr lang="en-US" altLang="zh-CN" sz="2400" b="1" kern="100" dirty="0">
                <a:latin typeface="楷体" panose="02010609060101010101" pitchFamily="49" charset="-122"/>
                <a:ea typeface="楷体" panose="02010609060101010101" pitchFamily="49" charset="-122"/>
              </a:rPr>
              <a:t>《</a:t>
            </a:r>
            <a:r>
              <a:rPr lang="zh-CN" altLang="en-US" sz="2400" b="1" kern="100" dirty="0">
                <a:latin typeface="楷体" panose="02010609060101010101" pitchFamily="49" charset="-122"/>
                <a:ea typeface="楷体" panose="02010609060101010101" pitchFamily="49" charset="-122"/>
              </a:rPr>
              <a:t>诗经</a:t>
            </a:r>
            <a:r>
              <a:rPr lang="en-US" altLang="zh-CN" sz="2400" b="1" kern="100" dirty="0">
                <a:latin typeface="楷体" panose="02010609060101010101" pitchFamily="49" charset="-122"/>
                <a:ea typeface="楷体" panose="02010609060101010101" pitchFamily="49" charset="-122"/>
              </a:rPr>
              <a:t>》</a:t>
            </a:r>
            <a:r>
              <a:rPr lang="zh-CN" altLang="en-US" sz="2400" b="1" kern="100" dirty="0">
                <a:latin typeface="楷体" panose="02010609060101010101" pitchFamily="49" charset="-122"/>
                <a:ea typeface="楷体" panose="02010609060101010101" pitchFamily="49" charset="-122"/>
              </a:rPr>
              <a:t>的声音与节奏。</a:t>
            </a:r>
          </a:p>
          <a:p>
            <a:pPr indent="266700" algn="just">
              <a:spcBef>
                <a:spcPts val="0"/>
              </a:spcBef>
              <a:spcAft>
                <a:spcPts val="0"/>
              </a:spcAft>
              <a:defRPr/>
            </a:pPr>
            <a:r>
              <a:rPr lang="zh-CN" altLang="en-US" sz="2400" b="1" kern="100" dirty="0">
                <a:latin typeface="楷体" panose="02010609060101010101" pitchFamily="49" charset="-122"/>
                <a:ea typeface="楷体" panose="02010609060101010101" pitchFamily="49" charset="-122"/>
              </a:rPr>
              <a:t>  ⑭在一个春天走到江南，偶遇花神庙，读到门楹上两行长联，真是美丽的句子：    </a:t>
            </a:r>
          </a:p>
          <a:p>
            <a:pPr indent="266700" algn="just">
              <a:spcBef>
                <a:spcPts val="0"/>
              </a:spcBef>
              <a:spcAft>
                <a:spcPts val="0"/>
              </a:spcAft>
              <a:defRPr/>
            </a:pPr>
            <a:r>
              <a:rPr lang="zh-CN" altLang="en-US" sz="2400" b="1" kern="100" dirty="0">
                <a:latin typeface="楷体" panose="02010609060101010101" pitchFamily="49" charset="-122"/>
                <a:ea typeface="楷体" panose="02010609060101010101" pitchFamily="49" charset="-122"/>
              </a:rPr>
              <a:t>  风风雨雨，寒寒暖暖，处处寻寻觅觅。    </a:t>
            </a:r>
          </a:p>
          <a:p>
            <a:pPr indent="266700" algn="just">
              <a:spcBef>
                <a:spcPts val="0"/>
              </a:spcBef>
              <a:spcAft>
                <a:spcPts val="0"/>
              </a:spcAft>
              <a:defRPr/>
            </a:pPr>
            <a:r>
              <a:rPr lang="zh-CN" altLang="en-US" sz="2400" b="1" kern="100" dirty="0">
                <a:latin typeface="楷体" panose="02010609060101010101" pitchFamily="49" charset="-122"/>
                <a:ea typeface="楷体" panose="02010609060101010101" pitchFamily="49" charset="-122"/>
              </a:rPr>
              <a:t>  莺莺燕燕，花花叶叶，卿卿暮暮朝朝。    </a:t>
            </a:r>
          </a:p>
          <a:p>
            <a:pPr indent="266700" algn="just">
              <a:spcBef>
                <a:spcPts val="0"/>
              </a:spcBef>
              <a:spcAft>
                <a:spcPts val="0"/>
              </a:spcAft>
              <a:defRPr/>
            </a:pPr>
            <a:r>
              <a:rPr lang="zh-CN" altLang="en-US" sz="2400" b="1" kern="100" dirty="0">
                <a:latin typeface="楷体" panose="02010609060101010101" pitchFamily="49" charset="-122"/>
                <a:ea typeface="楷体" panose="02010609060101010101" pitchFamily="49" charset="-122"/>
              </a:rPr>
              <a:t>  ⑮</a:t>
            </a:r>
            <a:r>
              <a:rPr lang="zh-CN" altLang="en-US" sz="2400" b="1" u="sng" kern="100" dirty="0">
                <a:latin typeface="楷体" panose="02010609060101010101" pitchFamily="49" charset="-122"/>
                <a:ea typeface="楷体" panose="02010609060101010101" pitchFamily="49" charset="-122"/>
              </a:rPr>
              <a:t>那一对长联，霎时让我觉得骄傲，是在汉字与汉语的美丽中长大的骄傲，只有汉字汉语可以创作出这样美丽工整的句子</a:t>
            </a:r>
            <a:r>
              <a:rPr lang="zh-CN" altLang="en-US" sz="2400" b="1" kern="100" dirty="0">
                <a:latin typeface="楷体" panose="02010609060101010101" pitchFamily="49" charset="-122"/>
                <a:ea typeface="楷体" panose="02010609060101010101" pitchFamily="49" charset="-122"/>
              </a:rPr>
              <a:t>。平仄、对仗、格律，仿佛不只是技巧，而是一个民族传下来可以进入“春天”，可以遇见“花神”的通关密语。    </a:t>
            </a:r>
          </a:p>
          <a:p>
            <a:pPr indent="266700" algn="just">
              <a:spcBef>
                <a:spcPts val="0"/>
              </a:spcBef>
              <a:spcAft>
                <a:spcPts val="0"/>
              </a:spcAft>
              <a:defRPr/>
            </a:pPr>
            <a:r>
              <a:rPr lang="zh-CN" altLang="en-US" sz="2400" b="1" kern="100" dirty="0">
                <a:latin typeface="楷体" panose="02010609060101010101" pitchFamily="49" charset="-122"/>
                <a:ea typeface="楷体" panose="02010609060101010101" pitchFamily="49" charset="-122"/>
              </a:rPr>
              <a:t>  ⑯有诗，就有了美的钥匙。 </a:t>
            </a:r>
          </a:p>
          <a:p>
            <a:pPr indent="266700" algn="just">
              <a:spcBef>
                <a:spcPts val="0"/>
              </a:spcBef>
              <a:spcAft>
                <a:spcPts val="0"/>
              </a:spcAft>
              <a:defRPr/>
            </a:pPr>
            <a:r>
              <a:rPr lang="zh-CN" altLang="en-US" sz="2400" b="1" kern="100" dirty="0">
                <a:latin typeface="楷体" panose="02010609060101010101" pitchFamily="49" charset="-122"/>
                <a:ea typeface="楷体" panose="02010609060101010101" pitchFamily="49" charset="-122"/>
              </a:rPr>
              <a:t>            （选自</a:t>
            </a:r>
            <a:r>
              <a:rPr lang="en-US" altLang="zh-CN" sz="2400" b="1" kern="100" dirty="0">
                <a:latin typeface="楷体" panose="02010609060101010101" pitchFamily="49" charset="-122"/>
                <a:ea typeface="楷体" panose="02010609060101010101" pitchFamily="49" charset="-122"/>
              </a:rPr>
              <a:t>《</a:t>
            </a:r>
            <a:r>
              <a:rPr lang="zh-CN" altLang="en-US" sz="2400" b="1" kern="100" dirty="0">
                <a:latin typeface="楷体" panose="02010609060101010101" pitchFamily="49" charset="-122"/>
                <a:ea typeface="楷体" panose="02010609060101010101" pitchFamily="49" charset="-122"/>
              </a:rPr>
              <a:t>文苑</a:t>
            </a:r>
            <a:r>
              <a:rPr lang="en-US" altLang="zh-CN" sz="2400" b="1" kern="100" dirty="0">
                <a:latin typeface="楷体" panose="02010609060101010101" pitchFamily="49" charset="-122"/>
                <a:ea typeface="楷体" panose="02010609060101010101" pitchFamily="49" charset="-122"/>
              </a:rPr>
              <a:t>》2018</a:t>
            </a:r>
            <a:r>
              <a:rPr lang="zh-CN" altLang="en-US" sz="2400" b="1" kern="100" dirty="0">
                <a:latin typeface="楷体" panose="02010609060101010101" pitchFamily="49" charset="-122"/>
                <a:ea typeface="楷体" panose="02010609060101010101" pitchFamily="49" charset="-122"/>
              </a:rPr>
              <a:t>年第</a:t>
            </a:r>
            <a:r>
              <a:rPr lang="en-US" altLang="zh-CN" sz="2400" b="1" kern="100" dirty="0">
                <a:latin typeface="楷体" panose="02010609060101010101" pitchFamily="49" charset="-122"/>
                <a:ea typeface="楷体" panose="02010609060101010101" pitchFamily="49" charset="-122"/>
              </a:rPr>
              <a:t>5</a:t>
            </a:r>
            <a:r>
              <a:rPr lang="zh-CN" altLang="en-US" sz="2400" b="1" kern="100" dirty="0">
                <a:latin typeface="楷体" panose="02010609060101010101" pitchFamily="49" charset="-122"/>
                <a:ea typeface="楷体" panose="02010609060101010101" pitchFamily="49" charset="-122"/>
              </a:rPr>
              <a:t>期，有删改）</a:t>
            </a:r>
          </a:p>
        </p:txBody>
      </p:sp>
      <p:grpSp>
        <p:nvGrpSpPr>
          <p:cNvPr id="55299" name="组合 12"/>
          <p:cNvGrpSpPr/>
          <p:nvPr/>
        </p:nvGrpSpPr>
        <p:grpSpPr bwMode="auto">
          <a:xfrm>
            <a:off x="34925" y="-20638"/>
            <a:ext cx="2008188" cy="523876"/>
            <a:chOff x="70" y="-63"/>
            <a:chExt cx="3161" cy="824"/>
          </a:xfrm>
        </p:grpSpPr>
        <p:sp>
          <p:nvSpPr>
            <p:cNvPr id="55300" name="文本框 6"/>
            <p:cNvSpPr txBox="1">
              <a:spLocks noChangeArrowheads="1"/>
            </p:cNvSpPr>
            <p:nvPr/>
          </p:nvSpPr>
          <p:spPr bwMode="auto">
            <a:xfrm>
              <a:off x="678" y="-63"/>
              <a:ext cx="2553" cy="824"/>
            </a:xfrm>
            <a:prstGeom prst="rect">
              <a:avLst/>
            </a:prstGeom>
            <a:noFill/>
            <a:ln w="9525">
              <a:noFill/>
              <a:miter lim="800000"/>
            </a:ln>
          </p:spPr>
          <p:txBody>
            <a:bodyPr wrap="none">
              <a:spAutoFit/>
            </a:bodyPr>
            <a:lstStyle/>
            <a:p>
              <a:r>
                <a:rPr kumimoji="1" lang="zh-CN" altLang="en-US" sz="2800">
                  <a:latin typeface="黑体" panose="02010609060101010101" pitchFamily="49" charset="-122"/>
                  <a:ea typeface="黑体" panose="02010609060101010101" pitchFamily="49" charset="-122"/>
                </a:rPr>
                <a:t>拓展探究</a:t>
              </a:r>
            </a:p>
          </p:txBody>
        </p:sp>
        <p:cxnSp>
          <p:nvCxnSpPr>
            <p:cNvPr id="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矩形 1"/>
          <p:cNvSpPr>
            <a:spLocks noChangeArrowheads="1"/>
          </p:cNvSpPr>
          <p:nvPr/>
        </p:nvSpPr>
        <p:spPr bwMode="auto">
          <a:xfrm>
            <a:off x="371475" y="517525"/>
            <a:ext cx="8401050" cy="4154488"/>
          </a:xfrm>
          <a:prstGeom prst="rect">
            <a:avLst/>
          </a:prstGeom>
          <a:noFill/>
          <a:ln w="9525">
            <a:noFill/>
            <a:miter lim="800000"/>
          </a:ln>
        </p:spPr>
        <p:txBody>
          <a:bodyPr>
            <a:spAutoFit/>
          </a:bodyPr>
          <a:lstStyle/>
          <a:p>
            <a:pPr algn="just"/>
            <a:r>
              <a:rPr lang="en-US" altLang="zh-CN" sz="2400" b="1" dirty="0">
                <a:latin typeface="宋体" panose="02010600030101010101" pitchFamily="2" charset="-122"/>
              </a:rPr>
              <a:t>1.</a:t>
            </a:r>
            <a:r>
              <a:rPr lang="zh-CN" altLang="en-US" sz="2400" b="1" dirty="0">
                <a:latin typeface="宋体" panose="02010600030101010101" pitchFamily="2" charset="-122"/>
              </a:rPr>
              <a:t>请为文章补写一个总领全文的简短开头。（字数在</a:t>
            </a:r>
            <a:r>
              <a:rPr lang="en-US" altLang="zh-CN" sz="2400" b="1" dirty="0">
                <a:latin typeface="宋体" panose="02010600030101010101" pitchFamily="2" charset="-122"/>
              </a:rPr>
              <a:t>15</a:t>
            </a:r>
            <a:r>
              <a:rPr lang="zh-CN" altLang="en-US" sz="2400" b="1" dirty="0">
                <a:latin typeface="宋体" panose="02010600030101010101" pitchFamily="2" charset="-122"/>
              </a:rPr>
              <a:t>字以内）</a:t>
            </a:r>
          </a:p>
          <a:p>
            <a:pPr algn="just"/>
            <a:r>
              <a:rPr lang="en-US" altLang="zh-CN" sz="2400" b="1" dirty="0">
                <a:latin typeface="宋体" panose="02010600030101010101" pitchFamily="2" charset="-122"/>
              </a:rPr>
              <a:t>2.</a:t>
            </a:r>
            <a:r>
              <a:rPr lang="zh-CN" altLang="en-US" sz="2400" b="1" dirty="0">
                <a:latin typeface="宋体" panose="02010600030101010101" pitchFamily="2" charset="-122"/>
              </a:rPr>
              <a:t>文章第⑦段说“我习惯走出书房，在生活里听诗的声音”，下文写了“我”在哪几种生活情境中“听诗的声音”？请简要概括。</a:t>
            </a:r>
          </a:p>
          <a:p>
            <a:pPr algn="just"/>
            <a:r>
              <a:rPr lang="en-US" altLang="zh-CN" sz="2400" b="1" dirty="0">
                <a:latin typeface="宋体" panose="02010600030101010101" pitchFamily="2" charset="-122"/>
              </a:rPr>
              <a:t>3.</a:t>
            </a:r>
            <a:r>
              <a:rPr lang="zh-CN" altLang="en-US" sz="2400" b="1" dirty="0">
                <a:latin typeface="宋体" panose="02010600030101010101" pitchFamily="2" charset="-122"/>
              </a:rPr>
              <a:t>请揣摩下列句子中加点的词语。</a:t>
            </a:r>
          </a:p>
          <a:p>
            <a:pPr algn="just"/>
            <a:r>
              <a:rPr lang="zh-CN" altLang="en-US" sz="2400" b="1" dirty="0">
                <a:latin typeface="宋体" panose="02010600030101010101" pitchFamily="2" charset="-122"/>
              </a:rPr>
              <a:t>（</a:t>
            </a:r>
            <a:r>
              <a:rPr lang="en-US" altLang="zh-CN" sz="2400" b="1" dirty="0">
                <a:latin typeface="宋体" panose="02010600030101010101" pitchFamily="2" charset="-122"/>
              </a:rPr>
              <a:t>1</a:t>
            </a:r>
            <a:r>
              <a:rPr lang="zh-CN" altLang="en-US" sz="2400" b="1" dirty="0">
                <a:latin typeface="宋体" panose="02010600030101010101" pitchFamily="2" charset="-122"/>
              </a:rPr>
              <a:t>）生活里，文学里，“加餐饭”都一样重要。（“加餐饭”在这里是什么意思？）</a:t>
            </a:r>
          </a:p>
          <a:p>
            <a:pPr algn="just"/>
            <a:r>
              <a:rPr lang="zh-CN" altLang="en-US" sz="2400" b="1" dirty="0">
                <a:latin typeface="宋体" panose="02010600030101010101" pitchFamily="2" charset="-122"/>
              </a:rPr>
              <a:t>（</a:t>
            </a:r>
            <a:r>
              <a:rPr lang="en-US" altLang="zh-CN" sz="2400" b="1" dirty="0">
                <a:latin typeface="宋体" panose="02010600030101010101" pitchFamily="2" charset="-122"/>
              </a:rPr>
              <a:t>2</a:t>
            </a:r>
            <a:r>
              <a:rPr lang="zh-CN" altLang="en-US" sz="2400" b="1" dirty="0">
                <a:latin typeface="宋体" panose="02010600030101010101" pitchFamily="2" charset="-122"/>
              </a:rPr>
              <a:t>）那一对长联，霎时让我觉得骄傲，是在汉字与汉语的美丽中长大的骄傲，只有汉字汉语可以创作出这样美丽工整的句子。（请品析加点词语的表达效果）</a:t>
            </a:r>
          </a:p>
        </p:txBody>
      </p:sp>
      <p:grpSp>
        <p:nvGrpSpPr>
          <p:cNvPr id="56323" name="组合 12"/>
          <p:cNvGrpSpPr/>
          <p:nvPr/>
        </p:nvGrpSpPr>
        <p:grpSpPr bwMode="auto">
          <a:xfrm>
            <a:off x="34925" y="-20638"/>
            <a:ext cx="2008188" cy="523876"/>
            <a:chOff x="70" y="-63"/>
            <a:chExt cx="3161" cy="824"/>
          </a:xfrm>
        </p:grpSpPr>
        <p:sp>
          <p:nvSpPr>
            <p:cNvPr id="56324" name="文本框 6"/>
            <p:cNvSpPr txBox="1">
              <a:spLocks noChangeArrowheads="1"/>
            </p:cNvSpPr>
            <p:nvPr/>
          </p:nvSpPr>
          <p:spPr bwMode="auto">
            <a:xfrm>
              <a:off x="678" y="-63"/>
              <a:ext cx="2553" cy="824"/>
            </a:xfrm>
            <a:prstGeom prst="rect">
              <a:avLst/>
            </a:prstGeom>
            <a:noFill/>
            <a:ln w="9525">
              <a:noFill/>
              <a:miter lim="800000"/>
            </a:ln>
          </p:spPr>
          <p:txBody>
            <a:bodyPr wrap="none">
              <a:spAutoFit/>
            </a:bodyPr>
            <a:lstStyle/>
            <a:p>
              <a:r>
                <a:rPr kumimoji="1" lang="zh-CN" altLang="en-US" sz="2800">
                  <a:latin typeface="黑体" panose="02010609060101010101" pitchFamily="49" charset="-122"/>
                  <a:ea typeface="黑体" panose="02010609060101010101" pitchFamily="49" charset="-122"/>
                </a:rPr>
                <a:t>拓展探究</a:t>
              </a:r>
            </a:p>
          </p:txBody>
        </p:sp>
        <p:cxnSp>
          <p:nvCxnSpPr>
            <p:cNvPr id="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300038" y="858838"/>
            <a:ext cx="8543925" cy="2678112"/>
          </a:xfrm>
          <a:prstGeom prst="rect">
            <a:avLst/>
          </a:prstGeom>
          <a:noFill/>
          <a:ln w="9525">
            <a:noFill/>
            <a:miter lim="800000"/>
          </a:ln>
        </p:spPr>
        <p:txBody>
          <a:bodyPr>
            <a:spAutoFit/>
          </a:bodyPr>
          <a:lstStyle/>
          <a:p>
            <a:pPr algn="just">
              <a:lnSpc>
                <a:spcPct val="150000"/>
              </a:lnSpc>
            </a:pPr>
            <a:r>
              <a:rPr lang="en-US" altLang="zh-CN" sz="2800" b="1" dirty="0">
                <a:solidFill>
                  <a:srgbClr val="000000"/>
                </a:solidFill>
                <a:latin typeface="宋体" panose="02010600030101010101" pitchFamily="2" charset="-122"/>
              </a:rPr>
              <a:t>4.</a:t>
            </a:r>
            <a:r>
              <a:rPr lang="zh-CN" altLang="en-US" sz="2800" b="1" dirty="0">
                <a:solidFill>
                  <a:srgbClr val="000000"/>
                </a:solidFill>
                <a:latin typeface="宋体" panose="02010600030101010101" pitchFamily="2" charset="-122"/>
              </a:rPr>
              <a:t>第⑫段中“有诗，就没有了惩罚”有何含义？</a:t>
            </a:r>
          </a:p>
          <a:p>
            <a:pPr algn="just">
              <a:lnSpc>
                <a:spcPct val="150000"/>
              </a:lnSpc>
            </a:pPr>
            <a:r>
              <a:rPr lang="en-US" altLang="zh-CN" sz="2800" b="1" dirty="0">
                <a:solidFill>
                  <a:srgbClr val="000000"/>
                </a:solidFill>
                <a:latin typeface="宋体" panose="02010600030101010101" pitchFamily="2" charset="-122"/>
              </a:rPr>
              <a:t>5.</a:t>
            </a:r>
            <a:r>
              <a:rPr lang="zh-CN" altLang="en-US" sz="2800" b="1" dirty="0">
                <a:solidFill>
                  <a:srgbClr val="000000"/>
                </a:solidFill>
                <a:latin typeface="宋体" panose="02010600030101010101" pitchFamily="2" charset="-122"/>
              </a:rPr>
              <a:t>“有诗，就有了美的钥匙”，这是作者读诗的深切体验。在你心中，什么是美的钥匙呢？请联系自己的生活体验简述。</a:t>
            </a:r>
          </a:p>
        </p:txBody>
      </p:sp>
      <p:grpSp>
        <p:nvGrpSpPr>
          <p:cNvPr id="57347" name="组合 12"/>
          <p:cNvGrpSpPr/>
          <p:nvPr/>
        </p:nvGrpSpPr>
        <p:grpSpPr bwMode="auto">
          <a:xfrm>
            <a:off x="34925" y="-20638"/>
            <a:ext cx="2008188" cy="523876"/>
            <a:chOff x="70" y="-63"/>
            <a:chExt cx="3161" cy="824"/>
          </a:xfrm>
        </p:grpSpPr>
        <p:sp>
          <p:nvSpPr>
            <p:cNvPr id="57348" name="文本框 6"/>
            <p:cNvSpPr txBox="1">
              <a:spLocks noChangeArrowheads="1"/>
            </p:cNvSpPr>
            <p:nvPr/>
          </p:nvSpPr>
          <p:spPr bwMode="auto">
            <a:xfrm>
              <a:off x="678" y="-63"/>
              <a:ext cx="2553" cy="824"/>
            </a:xfrm>
            <a:prstGeom prst="rect">
              <a:avLst/>
            </a:prstGeom>
            <a:noFill/>
            <a:ln w="9525">
              <a:noFill/>
              <a:miter lim="800000"/>
            </a:ln>
          </p:spPr>
          <p:txBody>
            <a:bodyPr wrap="none">
              <a:spAutoFit/>
            </a:bodyPr>
            <a:lstStyle/>
            <a:p>
              <a:r>
                <a:rPr kumimoji="1" lang="zh-CN" altLang="en-US" sz="2800">
                  <a:latin typeface="黑体" panose="02010609060101010101" pitchFamily="49" charset="-122"/>
                  <a:ea typeface="黑体" panose="02010609060101010101" pitchFamily="49" charset="-122"/>
                </a:rPr>
                <a:t>拓展探究</a:t>
              </a:r>
            </a:p>
          </p:txBody>
        </p:sp>
        <p:cxnSp>
          <p:nvCxnSpPr>
            <p:cNvPr id="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5210" y="793526"/>
            <a:ext cx="8575262" cy="4154488"/>
          </a:xfrm>
          <a:prstGeom prst="rect">
            <a:avLst/>
          </a:prstGeom>
        </p:spPr>
        <p:txBody>
          <a:bodyPr wrap="square">
            <a:spAutoFit/>
          </a:bodyPr>
          <a:lstStyle/>
          <a:p>
            <a:pPr algn="just">
              <a:spcBef>
                <a:spcPts val="0"/>
              </a:spcBef>
              <a:spcAft>
                <a:spcPts val="0"/>
              </a:spcAft>
              <a:defRPr/>
            </a:pPr>
            <a:r>
              <a:rPr lang="en-US" altLang="zh-CN" sz="2400" b="1" kern="100" dirty="0">
                <a:latin typeface="楷体" panose="02010609060101010101" pitchFamily="49" charset="-122"/>
                <a:ea typeface="楷体" panose="02010609060101010101" pitchFamily="49" charset="-122"/>
              </a:rPr>
              <a:t>1.</a:t>
            </a:r>
            <a:r>
              <a:rPr lang="zh-CN" altLang="en-US" sz="2400" b="1" kern="100" dirty="0">
                <a:latin typeface="楷体" panose="02010609060101010101" pitchFamily="49" charset="-122"/>
                <a:ea typeface="楷体" panose="02010609060101010101" pitchFamily="49" charset="-122"/>
              </a:rPr>
              <a:t>示例：①我喜欢诗，喜欢读诗、写诗。②我喜欢诗，喜欢与诗相伴的时光。③我爱在生活中读诗、听诗。④美好生活不能没有诗。</a:t>
            </a:r>
          </a:p>
          <a:p>
            <a:pPr algn="just">
              <a:spcBef>
                <a:spcPts val="0"/>
              </a:spcBef>
              <a:spcAft>
                <a:spcPts val="0"/>
              </a:spcAft>
              <a:defRPr/>
            </a:pPr>
            <a:r>
              <a:rPr lang="en-US" altLang="zh-CN" sz="2400" b="1" kern="100" dirty="0">
                <a:latin typeface="楷体" panose="02010609060101010101" pitchFamily="49" charset="-122"/>
                <a:ea typeface="楷体" panose="02010609060101010101" pitchFamily="49" charset="-122"/>
              </a:rPr>
              <a:t>2.</a:t>
            </a:r>
            <a:r>
              <a:rPr lang="zh-CN" altLang="en-US" sz="2400" b="1" kern="100" dirty="0">
                <a:latin typeface="楷体" panose="02010609060101010101" pitchFamily="49" charset="-122"/>
                <a:ea typeface="楷体" panose="02010609060101010101" pitchFamily="49" charset="-122"/>
              </a:rPr>
              <a:t>示例：（</a:t>
            </a:r>
            <a:r>
              <a:rPr lang="en-US" altLang="zh-CN" sz="2400" b="1" kern="100" dirty="0">
                <a:latin typeface="楷体" panose="02010609060101010101" pitchFamily="49" charset="-122"/>
                <a:ea typeface="楷体" panose="02010609060101010101" pitchFamily="49" charset="-122"/>
              </a:rPr>
              <a:t>1</a:t>
            </a:r>
            <a:r>
              <a:rPr lang="zh-CN" altLang="en-US" sz="2400" b="1" kern="100" dirty="0">
                <a:latin typeface="楷体" panose="02010609060101010101" pitchFamily="49" charset="-122"/>
                <a:ea typeface="楷体" panose="02010609060101010101" pitchFamily="49" charset="-122"/>
              </a:rPr>
              <a:t>）在街坊邻居闲聊间听诗。（</a:t>
            </a:r>
            <a:r>
              <a:rPr lang="en-US" altLang="zh-CN" sz="2400" b="1" kern="100" dirty="0">
                <a:latin typeface="楷体" panose="02010609060101010101" pitchFamily="49" charset="-122"/>
                <a:ea typeface="楷体" panose="02010609060101010101" pitchFamily="49" charset="-122"/>
              </a:rPr>
              <a:t>2</a:t>
            </a:r>
            <a:r>
              <a:rPr lang="zh-CN" altLang="en-US" sz="2400" b="1" kern="100" dirty="0">
                <a:latin typeface="楷体" panose="02010609060101010101" pitchFamily="49" charset="-122"/>
                <a:ea typeface="楷体" panose="02010609060101010101" pitchFamily="49" charset="-122"/>
              </a:rPr>
              <a:t>）在惩罚里听诗。（</a:t>
            </a:r>
            <a:r>
              <a:rPr lang="en-US" altLang="zh-CN" sz="2400" b="1" kern="100" dirty="0">
                <a:latin typeface="楷体" panose="02010609060101010101" pitchFamily="49" charset="-122"/>
                <a:ea typeface="楷体" panose="02010609060101010101" pitchFamily="49" charset="-122"/>
              </a:rPr>
              <a:t>3</a:t>
            </a:r>
            <a:r>
              <a:rPr lang="zh-CN" altLang="en-US" sz="2400" b="1" kern="100" dirty="0">
                <a:latin typeface="楷体" panose="02010609060101010101" pitchFamily="49" charset="-122"/>
                <a:ea typeface="楷体" panose="02010609060101010101" pitchFamily="49" charset="-122"/>
              </a:rPr>
              <a:t>）在门联、门楹上听诗。</a:t>
            </a:r>
          </a:p>
          <a:p>
            <a:pPr algn="just">
              <a:spcBef>
                <a:spcPts val="0"/>
              </a:spcBef>
              <a:spcAft>
                <a:spcPts val="0"/>
              </a:spcAft>
              <a:defRPr/>
            </a:pPr>
            <a:r>
              <a:rPr lang="en-US" altLang="zh-CN" sz="2400" b="1" kern="100" dirty="0">
                <a:latin typeface="楷体" panose="02010609060101010101" pitchFamily="49" charset="-122"/>
                <a:ea typeface="楷体" panose="02010609060101010101" pitchFamily="49" charset="-122"/>
              </a:rPr>
              <a:t>3.</a:t>
            </a:r>
            <a:r>
              <a:rPr lang="zh-CN" altLang="en-US" sz="2400" b="1" kern="100" dirty="0">
                <a:latin typeface="楷体" panose="02010609060101010101" pitchFamily="49" charset="-122"/>
                <a:ea typeface="楷体" panose="02010609060101010101" pitchFamily="49" charset="-122"/>
              </a:rPr>
              <a:t>（</a:t>
            </a:r>
            <a:r>
              <a:rPr lang="en-US" altLang="zh-CN" sz="2400" b="1" kern="100" dirty="0">
                <a:latin typeface="楷体" panose="02010609060101010101" pitchFamily="49" charset="-122"/>
                <a:ea typeface="楷体" panose="02010609060101010101" pitchFamily="49" charset="-122"/>
              </a:rPr>
              <a:t>1</a:t>
            </a:r>
            <a:r>
              <a:rPr lang="zh-CN" altLang="en-US" sz="2400" b="1" kern="100" dirty="0">
                <a:latin typeface="楷体" panose="02010609060101010101" pitchFamily="49" charset="-122"/>
                <a:ea typeface="楷体" panose="02010609060101010101" pitchFamily="49" charset="-122"/>
              </a:rPr>
              <a:t>）示例：“加餐饭”的表层含义是指多吃一点，保重身体；深层含义是指要多阅读、多积累，补充精神食粮，厚实自己的文化底蕴。</a:t>
            </a:r>
          </a:p>
          <a:p>
            <a:pPr algn="just">
              <a:spcBef>
                <a:spcPts val="0"/>
              </a:spcBef>
              <a:spcAft>
                <a:spcPts val="0"/>
              </a:spcAft>
              <a:defRPr/>
            </a:pPr>
            <a:r>
              <a:rPr lang="zh-CN" altLang="en-US" sz="2400" b="1" kern="100" dirty="0">
                <a:latin typeface="楷体" panose="02010609060101010101" pitchFamily="49" charset="-122"/>
                <a:ea typeface="楷体" panose="02010609060101010101" pitchFamily="49" charset="-122"/>
              </a:rPr>
              <a:t>  （</a:t>
            </a:r>
            <a:r>
              <a:rPr lang="en-US" altLang="zh-CN" sz="2400" b="1" kern="100" dirty="0">
                <a:latin typeface="楷体" panose="02010609060101010101" pitchFamily="49" charset="-122"/>
                <a:ea typeface="楷体" panose="02010609060101010101" pitchFamily="49" charset="-122"/>
              </a:rPr>
              <a:t>2</a:t>
            </a:r>
            <a:r>
              <a:rPr lang="zh-CN" altLang="en-US" sz="2400" b="1" kern="100" dirty="0">
                <a:latin typeface="楷体" panose="02010609060101010101" pitchFamily="49" charset="-122"/>
                <a:ea typeface="楷体" panose="02010609060101010101" pitchFamily="49" charset="-122"/>
              </a:rPr>
              <a:t>）示例：“长大”一词形象地写出了美丽的汉字汉语给予我的自豪感越来越强烈，表现出作者对传统文化的</a:t>
            </a:r>
            <a:r>
              <a:rPr lang="zh-CN" altLang="en-US" sz="2400" b="1" kern="100" dirty="0" smtClean="0">
                <a:latin typeface="楷体" panose="02010609060101010101" pitchFamily="49" charset="-122"/>
                <a:ea typeface="楷体" panose="02010609060101010101" pitchFamily="49" charset="-122"/>
              </a:rPr>
              <a:t>热</a:t>
            </a:r>
            <a:endParaRPr lang="en-US" altLang="zh-CN" sz="2400" b="1" kern="100" dirty="0" smtClean="0">
              <a:latin typeface="楷体" panose="02010609060101010101" pitchFamily="49" charset="-122"/>
              <a:ea typeface="楷体" panose="02010609060101010101" pitchFamily="49" charset="-122"/>
            </a:endParaRPr>
          </a:p>
          <a:p>
            <a:pPr algn="just">
              <a:spcBef>
                <a:spcPts val="0"/>
              </a:spcBef>
              <a:spcAft>
                <a:spcPts val="0"/>
              </a:spcAft>
              <a:defRPr/>
            </a:pPr>
            <a:r>
              <a:rPr lang="zh-CN" altLang="en-US" sz="2400" b="1" kern="100" dirty="0" smtClean="0">
                <a:latin typeface="楷体" panose="02010609060101010101" pitchFamily="49" charset="-122"/>
                <a:ea typeface="楷体" panose="02010609060101010101" pitchFamily="49" charset="-122"/>
              </a:rPr>
              <a:t>爱</a:t>
            </a:r>
            <a:r>
              <a:rPr lang="zh-CN" altLang="en-US" sz="2400" b="1" kern="100" dirty="0">
                <a:latin typeface="楷体" panose="02010609060101010101" pitchFamily="49" charset="-122"/>
                <a:ea typeface="楷体" panose="02010609060101010101" pitchFamily="49" charset="-122"/>
              </a:rPr>
              <a:t>和强烈的文化自信。</a:t>
            </a:r>
          </a:p>
        </p:txBody>
      </p:sp>
      <p:grpSp>
        <p:nvGrpSpPr>
          <p:cNvPr id="58371" name="组合 12"/>
          <p:cNvGrpSpPr/>
          <p:nvPr/>
        </p:nvGrpSpPr>
        <p:grpSpPr bwMode="auto">
          <a:xfrm>
            <a:off x="34925" y="-20638"/>
            <a:ext cx="2008188" cy="523876"/>
            <a:chOff x="70" y="-63"/>
            <a:chExt cx="3161" cy="824"/>
          </a:xfrm>
        </p:grpSpPr>
        <p:sp>
          <p:nvSpPr>
            <p:cNvPr id="58372" name="文本框 6"/>
            <p:cNvSpPr txBox="1">
              <a:spLocks noChangeArrowheads="1"/>
            </p:cNvSpPr>
            <p:nvPr/>
          </p:nvSpPr>
          <p:spPr bwMode="auto">
            <a:xfrm>
              <a:off x="678" y="-63"/>
              <a:ext cx="2553" cy="824"/>
            </a:xfrm>
            <a:prstGeom prst="rect">
              <a:avLst/>
            </a:prstGeom>
            <a:noFill/>
            <a:ln w="9525">
              <a:noFill/>
              <a:miter lim="800000"/>
            </a:ln>
          </p:spPr>
          <p:txBody>
            <a:bodyPr wrap="none">
              <a:spAutoFit/>
            </a:bodyPr>
            <a:lstStyle/>
            <a:p>
              <a:r>
                <a:rPr kumimoji="1" lang="zh-CN" altLang="en-US" sz="2800">
                  <a:latin typeface="黑体" panose="02010609060101010101" pitchFamily="49" charset="-122"/>
                  <a:ea typeface="黑体" panose="02010609060101010101" pitchFamily="49" charset="-122"/>
                </a:rPr>
                <a:t>拓展探究</a:t>
              </a:r>
            </a:p>
          </p:txBody>
        </p:sp>
        <p:cxnSp>
          <p:nvCxnSpPr>
            <p:cNvPr id="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4" name="TextBox 3"/>
          <p:cNvSpPr txBox="1"/>
          <p:nvPr/>
        </p:nvSpPr>
        <p:spPr>
          <a:xfrm>
            <a:off x="251520" y="465230"/>
            <a:ext cx="1584176" cy="400110"/>
          </a:xfrm>
          <a:prstGeom prst="rect">
            <a:avLst/>
          </a:prstGeom>
          <a:noFill/>
        </p:spPr>
        <p:txBody>
          <a:bodyPr wrap="square" rtlCol="0">
            <a:spAutoFit/>
          </a:bodyPr>
          <a:lstStyle/>
          <a:p>
            <a:r>
              <a:rPr lang="zh-CN" altLang="en-US" sz="2000" b="1" dirty="0" smtClean="0">
                <a:solidFill>
                  <a:srgbClr val="FF0000"/>
                </a:solidFill>
                <a:latin typeface="黑体" panose="02010609060101010101" pitchFamily="49" charset="-122"/>
                <a:ea typeface="黑体" panose="02010609060101010101" pitchFamily="49" charset="-122"/>
              </a:rPr>
              <a:t>参考答案：</a:t>
            </a:r>
            <a:endParaRPr lang="zh-CN" altLang="en-US" sz="20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750" y="755650"/>
            <a:ext cx="8064500" cy="3659188"/>
          </a:xfrm>
          <a:prstGeom prst="rect">
            <a:avLst/>
          </a:prstGeom>
        </p:spPr>
        <p:txBody>
          <a:bodyPr>
            <a:spAutoFit/>
          </a:bodyPr>
          <a:lstStyle/>
          <a:p>
            <a:pPr algn="just">
              <a:lnSpc>
                <a:spcPct val="130000"/>
              </a:lnSpc>
              <a:spcBef>
                <a:spcPts val="0"/>
              </a:spcBef>
              <a:spcAft>
                <a:spcPts val="0"/>
              </a:spcAft>
              <a:defRPr/>
            </a:pPr>
            <a:r>
              <a:rPr lang="en-US" altLang="zh-CN" sz="2600" b="1" kern="100" dirty="0">
                <a:solidFill>
                  <a:prstClr val="black"/>
                </a:solidFill>
                <a:latin typeface="楷体" panose="02010609060101010101" pitchFamily="49" charset="-122"/>
                <a:ea typeface="楷体" panose="02010609060101010101" pitchFamily="49" charset="-122"/>
              </a:rPr>
              <a:t>4.</a:t>
            </a:r>
            <a:r>
              <a:rPr lang="zh-CN" altLang="en-US" sz="2600" b="1" kern="100" dirty="0">
                <a:solidFill>
                  <a:prstClr val="black"/>
                </a:solidFill>
                <a:latin typeface="楷体" panose="02010609060101010101" pitchFamily="49" charset="-122"/>
                <a:ea typeface="楷体" panose="02010609060101010101" pitchFamily="49" charset="-122"/>
              </a:rPr>
              <a:t>示例：因为在惩罚中我感受到了诗歌之美，懂得了领悟与反省，懂得了敬重生命，有了精神寄托，懂得了应该持有豁达的人生态度。</a:t>
            </a:r>
          </a:p>
          <a:p>
            <a:pPr algn="just">
              <a:lnSpc>
                <a:spcPct val="130000"/>
              </a:lnSpc>
              <a:spcBef>
                <a:spcPts val="0"/>
              </a:spcBef>
              <a:spcAft>
                <a:spcPts val="0"/>
              </a:spcAft>
              <a:defRPr/>
            </a:pPr>
            <a:r>
              <a:rPr lang="en-US" altLang="zh-CN" sz="2600" b="1" kern="100" dirty="0">
                <a:solidFill>
                  <a:prstClr val="black"/>
                </a:solidFill>
                <a:latin typeface="楷体" panose="02010609060101010101" pitchFamily="49" charset="-122"/>
                <a:ea typeface="楷体" panose="02010609060101010101" pitchFamily="49" charset="-122"/>
              </a:rPr>
              <a:t>5.</a:t>
            </a:r>
            <a:r>
              <a:rPr lang="zh-CN" altLang="en-US" sz="2600" b="1" kern="100" dirty="0">
                <a:solidFill>
                  <a:prstClr val="black"/>
                </a:solidFill>
                <a:latin typeface="楷体" panose="02010609060101010101" pitchFamily="49" charset="-122"/>
                <a:ea typeface="楷体" panose="02010609060101010101" pitchFamily="49" charset="-122"/>
              </a:rPr>
              <a:t>示例：①我认为，音乐是美的钥匙。音乐能让人在浅唱高歌中放飞心灵，获得美的享受。②我认为，书法是美的钥匙。在横竖撇捺的书写中，我感受到了流动的美，懂得了做人的道理。</a:t>
            </a:r>
          </a:p>
        </p:txBody>
      </p:sp>
      <p:grpSp>
        <p:nvGrpSpPr>
          <p:cNvPr id="59395" name="组合 12"/>
          <p:cNvGrpSpPr/>
          <p:nvPr/>
        </p:nvGrpSpPr>
        <p:grpSpPr bwMode="auto">
          <a:xfrm>
            <a:off x="34925" y="-20638"/>
            <a:ext cx="2008188" cy="523876"/>
            <a:chOff x="70" y="-63"/>
            <a:chExt cx="3161" cy="824"/>
          </a:xfrm>
        </p:grpSpPr>
        <p:sp>
          <p:nvSpPr>
            <p:cNvPr id="59396" name="文本框 6"/>
            <p:cNvSpPr txBox="1">
              <a:spLocks noChangeArrowheads="1"/>
            </p:cNvSpPr>
            <p:nvPr/>
          </p:nvSpPr>
          <p:spPr bwMode="auto">
            <a:xfrm>
              <a:off x="678" y="-63"/>
              <a:ext cx="2553" cy="824"/>
            </a:xfrm>
            <a:prstGeom prst="rect">
              <a:avLst/>
            </a:prstGeom>
            <a:noFill/>
            <a:ln w="9525">
              <a:noFill/>
              <a:miter lim="800000"/>
            </a:ln>
          </p:spPr>
          <p:txBody>
            <a:bodyPr wrap="none">
              <a:spAutoFit/>
            </a:bodyPr>
            <a:lstStyle/>
            <a:p>
              <a:r>
                <a:rPr kumimoji="1" lang="zh-CN" altLang="en-US" sz="2800">
                  <a:latin typeface="黑体" panose="02010609060101010101" pitchFamily="49" charset="-122"/>
                  <a:ea typeface="黑体" panose="02010609060101010101" pitchFamily="49" charset="-122"/>
                </a:rPr>
                <a:t>拓展探究</a:t>
              </a:r>
            </a:p>
          </p:txBody>
        </p:sp>
        <p:cxnSp>
          <p:nvCxnSpPr>
            <p:cNvPr id="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extBox 1"/>
          <p:cNvSpPr txBox="1">
            <a:spLocks noChangeArrowheads="1"/>
          </p:cNvSpPr>
          <p:nvPr/>
        </p:nvSpPr>
        <p:spPr bwMode="auto">
          <a:xfrm>
            <a:off x="566738" y="1492250"/>
            <a:ext cx="8010525" cy="2031325"/>
          </a:xfrm>
          <a:prstGeom prst="rect">
            <a:avLst/>
          </a:prstGeom>
          <a:noFill/>
          <a:ln w="9525">
            <a:noFill/>
            <a:miter lim="800000"/>
          </a:ln>
        </p:spPr>
        <p:txBody>
          <a:bodyPr>
            <a:spAutoFit/>
          </a:bodyPr>
          <a:lstStyle/>
          <a:p>
            <a:pPr>
              <a:lnSpc>
                <a:spcPct val="150000"/>
              </a:lnSpc>
            </a:pPr>
            <a:r>
              <a:rPr lang="zh-CN" altLang="en-US" sz="2800" b="1" dirty="0">
                <a:latin typeface="楷体" panose="02010609060101010101" pitchFamily="49" charset="-122"/>
                <a:ea typeface="楷体" panose="02010609060101010101" pitchFamily="49" charset="-122"/>
              </a:rPr>
              <a:t>    青春是一场未知的旅行，趁着年轻，去追求，去放肆</a:t>
            </a:r>
            <a:r>
              <a:rPr lang="zh-CN" altLang="en-US" sz="2800" b="1" dirty="0" smtClean="0">
                <a:latin typeface="楷体" panose="02010609060101010101" pitchFamily="49" charset="-122"/>
                <a:ea typeface="楷体" panose="02010609060101010101" pitchFamily="49" charset="-122"/>
              </a:rPr>
              <a:t>。</a:t>
            </a:r>
            <a:endParaRPr lang="en-US" altLang="zh-CN" sz="2800" b="1" dirty="0" smtClean="0">
              <a:latin typeface="楷体" panose="02010609060101010101" pitchFamily="49" charset="-122"/>
              <a:ea typeface="楷体" panose="02010609060101010101" pitchFamily="49" charset="-122"/>
            </a:endParaRPr>
          </a:p>
          <a:p>
            <a:pPr>
              <a:lnSpc>
                <a:spcPct val="150000"/>
              </a:lnSpc>
            </a:pPr>
            <a:r>
              <a:rPr lang="en-US" altLang="zh-CN" sz="2800" b="1" dirty="0">
                <a:latin typeface="宋体" panose="02010600030101010101" pitchFamily="2" charset="-122"/>
              </a:rPr>
              <a:t> </a:t>
            </a:r>
            <a:r>
              <a:rPr lang="en-US" altLang="zh-CN" sz="2800" b="1" dirty="0" smtClean="0">
                <a:latin typeface="宋体" panose="02010600030101010101" pitchFamily="2" charset="-122"/>
              </a:rPr>
              <a:t>   </a:t>
            </a:r>
            <a:r>
              <a:rPr lang="zh-CN" altLang="en-US" sz="2800" b="1" dirty="0" smtClean="0">
                <a:latin typeface="宋体" panose="02010600030101010101" pitchFamily="2" charset="-122"/>
              </a:rPr>
              <a:t>请</a:t>
            </a:r>
            <a:r>
              <a:rPr lang="zh-CN" altLang="en-US" sz="2800" b="1" dirty="0">
                <a:latin typeface="宋体" panose="02010600030101010101" pitchFamily="2" charset="-122"/>
              </a:rPr>
              <a:t>你以“青春”为题，写一篇哲理散文。</a:t>
            </a:r>
          </a:p>
        </p:txBody>
      </p:sp>
      <p:grpSp>
        <p:nvGrpSpPr>
          <p:cNvPr id="60419" name="组合 8"/>
          <p:cNvGrpSpPr/>
          <p:nvPr/>
        </p:nvGrpSpPr>
        <p:grpSpPr bwMode="auto">
          <a:xfrm>
            <a:off x="34925" y="-20638"/>
            <a:ext cx="2008188" cy="523876"/>
            <a:chOff x="70" y="-63"/>
            <a:chExt cx="3161" cy="824"/>
          </a:xfrm>
        </p:grpSpPr>
        <p:sp>
          <p:nvSpPr>
            <p:cNvPr id="60420" name="文本框 6"/>
            <p:cNvSpPr txBox="1">
              <a:spLocks noChangeArrowheads="1"/>
            </p:cNvSpPr>
            <p:nvPr/>
          </p:nvSpPr>
          <p:spPr bwMode="auto">
            <a:xfrm>
              <a:off x="678" y="-63"/>
              <a:ext cx="2553" cy="824"/>
            </a:xfrm>
            <a:prstGeom prst="rect">
              <a:avLst/>
            </a:prstGeom>
            <a:noFill/>
            <a:ln w="9525">
              <a:noFill/>
              <a:miter lim="800000"/>
            </a:ln>
          </p:spPr>
          <p:txBody>
            <a:bodyPr wrap="none">
              <a:spAutoFit/>
            </a:bodyPr>
            <a:lstStyle/>
            <a:p>
              <a:r>
                <a:rPr kumimoji="1" lang="zh-CN" altLang="en-US" sz="2800">
                  <a:latin typeface="黑体" panose="02010609060101010101" pitchFamily="49" charset="-122"/>
                  <a:ea typeface="黑体" panose="02010609060101010101" pitchFamily="49" charset="-122"/>
                </a:rPr>
                <a:t>课下作业</a:t>
              </a:r>
            </a:p>
          </p:txBody>
        </p:sp>
        <p:cxnSp>
          <p:nvCxnSpPr>
            <p:cNvPr id="10"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1442" name="文本框 3"/>
          <p:cNvSpPr txBox="1">
            <a:spLocks noChangeArrowheads="1"/>
          </p:cNvSpPr>
          <p:nvPr/>
        </p:nvSpPr>
        <p:spPr bwMode="auto">
          <a:xfrm>
            <a:off x="652463" y="1419225"/>
            <a:ext cx="7832725" cy="1108075"/>
          </a:xfrm>
          <a:prstGeom prst="rect">
            <a:avLst/>
          </a:prstGeom>
          <a:noFill/>
          <a:ln w="9525">
            <a:noFill/>
            <a:miter lim="800000"/>
          </a:ln>
        </p:spPr>
        <p:txBody>
          <a:bodyPr wrap="none">
            <a:spAutoFit/>
          </a:bodyPr>
          <a:lstStyle/>
          <a:p>
            <a:pPr algn="ctr" defTabSz="685800"/>
            <a:r>
              <a:rPr lang="zh-CN" altLang="en-US" sz="6600" b="1" dirty="0">
                <a:solidFill>
                  <a:srgbClr val="FF6600"/>
                </a:solidFill>
                <a:latin typeface="宋体" panose="02010600030101010101" pitchFamily="2" charset="-122"/>
                <a:cs typeface="Xingkai SC"/>
              </a:rPr>
              <a:t>七彩课堂  伴你成长</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4" name="组合 2"/>
          <p:cNvGrpSpPr/>
          <p:nvPr/>
        </p:nvGrpSpPr>
        <p:grpSpPr bwMode="auto">
          <a:xfrm>
            <a:off x="515938" y="555625"/>
            <a:ext cx="1497012" cy="566738"/>
            <a:chOff x="752475" y="598488"/>
            <a:chExt cx="1497013" cy="565834"/>
          </a:xfrm>
        </p:grpSpPr>
        <p:sp>
          <p:nvSpPr>
            <p:cNvPr id="24" name="圆角矩形 23"/>
            <p:cNvSpPr/>
            <p:nvPr/>
          </p:nvSpPr>
          <p:spPr>
            <a:xfrm rot="20326116">
              <a:off x="1746251" y="718946"/>
              <a:ext cx="442912" cy="42001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5" name="圆角矩形 24"/>
            <p:cNvSpPr/>
            <p:nvPr/>
          </p:nvSpPr>
          <p:spPr>
            <a:xfrm rot="319204">
              <a:off x="1258887" y="722115"/>
              <a:ext cx="441325" cy="42001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6" name="圆角矩形 25"/>
            <p:cNvSpPr/>
            <p:nvPr/>
          </p:nvSpPr>
          <p:spPr>
            <a:xfrm rot="21148334">
              <a:off x="787400" y="730041"/>
              <a:ext cx="441325" cy="420016"/>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8212" name="矩形 1"/>
            <p:cNvSpPr>
              <a:spLocks noChangeArrowheads="1"/>
            </p:cNvSpPr>
            <p:nvPr/>
          </p:nvSpPr>
          <p:spPr bwMode="auto">
            <a:xfrm>
              <a:off x="752475" y="598488"/>
              <a:ext cx="1497013" cy="565834"/>
            </a:xfrm>
            <a:prstGeom prst="rect">
              <a:avLst/>
            </a:prstGeom>
            <a:noFill/>
            <a:ln w="9525">
              <a:noFill/>
              <a:miter lim="800000"/>
            </a:ln>
          </p:spPr>
          <p:txBody>
            <a:bodyPr>
              <a:spAutoFit/>
            </a:bodyPr>
            <a:lstStyle/>
            <a:p>
              <a:pPr algn="dist" eaLnBrk="0" hangingPunct="0">
                <a:lnSpc>
                  <a:spcPts val="4300"/>
                </a:lnSpc>
              </a:pPr>
              <a:r>
                <a:rPr lang="zh-CN" altLang="en-US" sz="2800" b="1">
                  <a:solidFill>
                    <a:schemeClr val="bg1"/>
                  </a:solidFill>
                  <a:latin typeface="楷体" panose="02010609060101010101" pitchFamily="49" charset="-122"/>
                  <a:ea typeface="楷体" panose="02010609060101010101" pitchFamily="49" charset="-122"/>
                </a:rPr>
                <a:t>形近字</a:t>
              </a:r>
            </a:p>
          </p:txBody>
        </p:sp>
      </p:grpSp>
      <p:grpSp>
        <p:nvGrpSpPr>
          <p:cNvPr id="8195" name="组合 55"/>
          <p:cNvGrpSpPr/>
          <p:nvPr/>
        </p:nvGrpSpPr>
        <p:grpSpPr bwMode="auto">
          <a:xfrm>
            <a:off x="-3175" y="-20638"/>
            <a:ext cx="2006600" cy="523876"/>
            <a:chOff x="70" y="-63"/>
            <a:chExt cx="3161" cy="824"/>
          </a:xfrm>
        </p:grpSpPr>
        <p:sp>
          <p:nvSpPr>
            <p:cNvPr id="8206" name="文本框 6"/>
            <p:cNvSpPr txBox="1">
              <a:spLocks noChangeArrowheads="1"/>
            </p:cNvSpPr>
            <p:nvPr/>
          </p:nvSpPr>
          <p:spPr bwMode="auto">
            <a:xfrm>
              <a:off x="678" y="-63"/>
              <a:ext cx="2553" cy="824"/>
            </a:xfrm>
            <a:prstGeom prst="rect">
              <a:avLst/>
            </a:prstGeom>
            <a:noFill/>
            <a:ln w="9525">
              <a:noFill/>
              <a:miter lim="800000"/>
            </a:ln>
          </p:spPr>
          <p:txBody>
            <a:bodyPr wrap="none">
              <a:spAutoFit/>
            </a:bodyPr>
            <a:lstStyle/>
            <a:p>
              <a:r>
                <a:rPr kumimoji="1" lang="zh-CN" altLang="en-US" sz="2800">
                  <a:latin typeface="黑体" panose="02010609060101010101" pitchFamily="49" charset="-122"/>
                  <a:ea typeface="黑体" panose="02010609060101010101" pitchFamily="49" charset="-122"/>
                </a:rPr>
                <a:t>预习检查</a:t>
              </a:r>
            </a:p>
          </p:txBody>
        </p:sp>
        <p:cxnSp>
          <p:nvCxnSpPr>
            <p:cNvPr id="41"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42" name="菱形 41"/>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8196" name="TextBox 1"/>
          <p:cNvSpPr txBox="1">
            <a:spLocks noChangeArrowheads="1"/>
          </p:cNvSpPr>
          <p:nvPr/>
        </p:nvSpPr>
        <p:spPr bwMode="auto">
          <a:xfrm>
            <a:off x="827088" y="1779588"/>
            <a:ext cx="3444875" cy="523875"/>
          </a:xfrm>
          <a:prstGeom prst="rect">
            <a:avLst/>
          </a:prstGeom>
          <a:noFill/>
          <a:ln w="9525">
            <a:noFill/>
            <a:miter lim="800000"/>
          </a:ln>
        </p:spPr>
        <p:txBody>
          <a:bodyPr>
            <a:spAutoFit/>
          </a:bodyPr>
          <a:lstStyle/>
          <a:p>
            <a:pPr eaLnBrk="0" hangingPunct="0"/>
            <a:r>
              <a:rPr lang="en-US" altLang="zh-CN" sz="2800">
                <a:solidFill>
                  <a:srgbClr val="000000"/>
                </a:solidFill>
                <a:latin typeface="汉语拼音" pitchFamily="34" charset="0"/>
                <a:ea typeface="楷体" panose="02010609060101010101" pitchFamily="49" charset="-122"/>
                <a:cs typeface="汉语拼音" pitchFamily="34" charset="0"/>
              </a:rPr>
              <a:t>bīn</a:t>
            </a:r>
            <a:r>
              <a:rPr lang="zh-CN" altLang="en-US" sz="2800" b="1">
                <a:solidFill>
                  <a:srgbClr val="000000"/>
                </a:solidFill>
                <a:latin typeface="楷体" panose="02010609060101010101" pitchFamily="49" charset="-122"/>
                <a:ea typeface="楷体" panose="02010609060101010101" pitchFamily="49" charset="-122"/>
                <a:cs typeface="汉语拼音" pitchFamily="34" charset="0"/>
              </a:rPr>
              <a:t>（    ）临</a:t>
            </a:r>
          </a:p>
        </p:txBody>
      </p:sp>
      <p:sp>
        <p:nvSpPr>
          <p:cNvPr id="39" name="TextBox 38"/>
          <p:cNvSpPr txBox="1">
            <a:spLocks noChangeArrowheads="1"/>
          </p:cNvSpPr>
          <p:nvPr/>
        </p:nvSpPr>
        <p:spPr bwMode="auto">
          <a:xfrm>
            <a:off x="1835150" y="1746250"/>
            <a:ext cx="544513" cy="522288"/>
          </a:xfrm>
          <a:prstGeom prst="rect">
            <a:avLst/>
          </a:prstGeom>
          <a:noFill/>
          <a:ln w="9525">
            <a:noFill/>
            <a:miter lim="800000"/>
          </a:ln>
        </p:spPr>
        <p:txBody>
          <a:bodyPr wrap="none">
            <a:spAutoFit/>
          </a:bodyPr>
          <a:lstStyle/>
          <a:p>
            <a:r>
              <a:rPr lang="zh-CN" altLang="en-US" sz="2800" b="1">
                <a:solidFill>
                  <a:srgbClr val="FF0000"/>
                </a:solidFill>
                <a:latin typeface="楷体" panose="02010609060101010101" pitchFamily="49" charset="-122"/>
                <a:ea typeface="楷体" panose="02010609060101010101" pitchFamily="49" charset="-122"/>
              </a:rPr>
              <a:t>濒</a:t>
            </a:r>
          </a:p>
        </p:txBody>
      </p:sp>
      <p:sp>
        <p:nvSpPr>
          <p:cNvPr id="8198" name="TextBox 9"/>
          <p:cNvSpPr txBox="1">
            <a:spLocks noChangeArrowheads="1"/>
          </p:cNvSpPr>
          <p:nvPr/>
        </p:nvSpPr>
        <p:spPr bwMode="auto">
          <a:xfrm>
            <a:off x="900113" y="2643188"/>
            <a:ext cx="3175000" cy="523875"/>
          </a:xfrm>
          <a:prstGeom prst="rect">
            <a:avLst/>
          </a:prstGeom>
          <a:noFill/>
          <a:ln w="9525">
            <a:noFill/>
            <a:miter lim="800000"/>
          </a:ln>
        </p:spPr>
        <p:txBody>
          <a:bodyPr>
            <a:spAutoFit/>
          </a:bodyPr>
          <a:lstStyle/>
          <a:p>
            <a:pPr eaLnBrk="0" hangingPunct="0"/>
            <a:r>
              <a:rPr lang="en-US" altLang="zh-CN" sz="2800">
                <a:latin typeface="汉语拼音" pitchFamily="34" charset="0"/>
                <a:ea typeface="黑体" panose="02010609060101010101" pitchFamily="49" charset="-122"/>
                <a:cs typeface="汉语拼音" pitchFamily="34" charset="0"/>
              </a:rPr>
              <a:t>pín</a:t>
            </a:r>
            <a:r>
              <a:rPr lang="zh-CN" altLang="en-US" sz="2800" b="1">
                <a:solidFill>
                  <a:srgbClr val="000000"/>
                </a:solidFill>
                <a:latin typeface="楷体" panose="02010609060101010101" pitchFamily="49" charset="-122"/>
                <a:ea typeface="楷体" panose="02010609060101010101" pitchFamily="49" charset="-122"/>
                <a:cs typeface="汉语拼音" pitchFamily="34" charset="0"/>
              </a:rPr>
              <a:t>（    ）率</a:t>
            </a:r>
          </a:p>
        </p:txBody>
      </p:sp>
      <p:sp>
        <p:nvSpPr>
          <p:cNvPr id="43" name="TextBox 42"/>
          <p:cNvSpPr txBox="1">
            <a:spLocks noChangeArrowheads="1"/>
          </p:cNvSpPr>
          <p:nvPr/>
        </p:nvSpPr>
        <p:spPr bwMode="auto">
          <a:xfrm>
            <a:off x="1979613" y="2628900"/>
            <a:ext cx="544512" cy="522288"/>
          </a:xfrm>
          <a:prstGeom prst="rect">
            <a:avLst/>
          </a:prstGeom>
          <a:noFill/>
          <a:ln w="9525">
            <a:noFill/>
            <a:miter lim="800000"/>
          </a:ln>
        </p:spPr>
        <p:txBody>
          <a:bodyPr wrap="none">
            <a:spAutoFit/>
          </a:bodyPr>
          <a:lstStyle/>
          <a:p>
            <a:r>
              <a:rPr lang="zh-CN" altLang="en-US" sz="2800" b="1">
                <a:solidFill>
                  <a:srgbClr val="FF0000"/>
                </a:solidFill>
                <a:latin typeface="楷体" panose="02010609060101010101" pitchFamily="49" charset="-122"/>
                <a:ea typeface="楷体" panose="02010609060101010101" pitchFamily="49" charset="-122"/>
              </a:rPr>
              <a:t>频</a:t>
            </a:r>
          </a:p>
        </p:txBody>
      </p:sp>
      <p:sp>
        <p:nvSpPr>
          <p:cNvPr id="44" name="左大括号 43"/>
          <p:cNvSpPr/>
          <p:nvPr/>
        </p:nvSpPr>
        <p:spPr>
          <a:xfrm>
            <a:off x="611188" y="1995488"/>
            <a:ext cx="273050" cy="1152525"/>
          </a:xfrm>
          <a:prstGeom prst="leftBrace">
            <a:avLst>
              <a:gd name="adj1" fmla="val 31792"/>
              <a:gd name="adj2" fmla="val 50000"/>
            </a:avLst>
          </a:prstGeom>
          <a:noFill/>
          <a:ln w="15875" cap="flat" cmpd="sng" algn="ctr">
            <a:solidFill>
              <a:sysClr val="windowText" lastClr="000000"/>
            </a:solidFill>
            <a:prstDash val="solid"/>
          </a:ln>
          <a:effectLst/>
        </p:spPr>
        <p:txBody>
          <a:bodyPr anchor="ctr"/>
          <a:lstStyle/>
          <a:p>
            <a:pPr algn="ctr" fontAlgn="auto">
              <a:spcBef>
                <a:spcPts val="0"/>
              </a:spcBef>
              <a:spcAft>
                <a:spcPts val="0"/>
              </a:spcAft>
              <a:defRPr/>
            </a:pPr>
            <a:endParaRPr lang="zh-CN" altLang="en-US" sz="2800" kern="0">
              <a:solidFill>
                <a:prstClr val="black"/>
              </a:solidFill>
              <a:latin typeface="楷体" panose="02010609060101010101" pitchFamily="49" charset="-122"/>
              <a:ea typeface="楷体" panose="02010609060101010101" pitchFamily="49" charset="-122"/>
            </a:endParaRPr>
          </a:p>
        </p:txBody>
      </p:sp>
      <p:sp>
        <p:nvSpPr>
          <p:cNvPr id="8201" name="TextBox 1"/>
          <p:cNvSpPr txBox="1">
            <a:spLocks noChangeArrowheads="1"/>
          </p:cNvSpPr>
          <p:nvPr/>
        </p:nvSpPr>
        <p:spPr bwMode="auto">
          <a:xfrm>
            <a:off x="4872038" y="1697038"/>
            <a:ext cx="3444875" cy="523875"/>
          </a:xfrm>
          <a:prstGeom prst="rect">
            <a:avLst/>
          </a:prstGeom>
          <a:noFill/>
          <a:ln w="9525">
            <a:noFill/>
            <a:miter lim="800000"/>
          </a:ln>
        </p:spPr>
        <p:txBody>
          <a:bodyPr>
            <a:spAutoFit/>
          </a:bodyPr>
          <a:lstStyle/>
          <a:p>
            <a:pPr eaLnBrk="0" hangingPunct="0"/>
            <a:r>
              <a:rPr lang="en-US" altLang="zh-CN" sz="2800">
                <a:solidFill>
                  <a:srgbClr val="000000"/>
                </a:solidFill>
                <a:latin typeface="汉语拼音" pitchFamily="34" charset="0"/>
                <a:ea typeface="楷体" panose="02010609060101010101" pitchFamily="49" charset="-122"/>
                <a:cs typeface="汉语拼音" pitchFamily="34" charset="0"/>
              </a:rPr>
              <a:t>jiù</a:t>
            </a:r>
            <a:r>
              <a:rPr lang="zh-CN" altLang="en-US" sz="2800" b="1">
                <a:solidFill>
                  <a:srgbClr val="000000"/>
                </a:solidFill>
                <a:latin typeface="楷体" panose="02010609060101010101" pitchFamily="49" charset="-122"/>
                <a:ea typeface="楷体" panose="02010609060101010101" pitchFamily="49" charset="-122"/>
                <a:cs typeface="汉语拼音" pitchFamily="34" charset="0"/>
              </a:rPr>
              <a:t>（    ）齿</a:t>
            </a:r>
          </a:p>
        </p:txBody>
      </p:sp>
      <p:sp>
        <p:nvSpPr>
          <p:cNvPr id="51" name="TextBox 50"/>
          <p:cNvSpPr txBox="1">
            <a:spLocks noChangeArrowheads="1"/>
          </p:cNvSpPr>
          <p:nvPr/>
        </p:nvSpPr>
        <p:spPr bwMode="auto">
          <a:xfrm>
            <a:off x="5880100" y="1663700"/>
            <a:ext cx="544513" cy="522288"/>
          </a:xfrm>
          <a:prstGeom prst="rect">
            <a:avLst/>
          </a:prstGeom>
          <a:noFill/>
          <a:ln w="9525">
            <a:noFill/>
            <a:miter lim="800000"/>
          </a:ln>
        </p:spPr>
        <p:txBody>
          <a:bodyPr wrap="none">
            <a:spAutoFit/>
          </a:bodyPr>
          <a:lstStyle/>
          <a:p>
            <a:r>
              <a:rPr lang="zh-CN" altLang="en-US" sz="2800" b="1">
                <a:solidFill>
                  <a:srgbClr val="FF0000"/>
                </a:solidFill>
                <a:latin typeface="楷体" panose="02010609060101010101" pitchFamily="49" charset="-122"/>
                <a:ea typeface="楷体" panose="02010609060101010101" pitchFamily="49" charset="-122"/>
              </a:rPr>
              <a:t>臼</a:t>
            </a:r>
          </a:p>
        </p:txBody>
      </p:sp>
      <p:sp>
        <p:nvSpPr>
          <p:cNvPr id="8203" name="TextBox 9"/>
          <p:cNvSpPr txBox="1">
            <a:spLocks noChangeArrowheads="1"/>
          </p:cNvSpPr>
          <p:nvPr/>
        </p:nvSpPr>
        <p:spPr bwMode="auto">
          <a:xfrm>
            <a:off x="4945063" y="2560638"/>
            <a:ext cx="3175000" cy="523875"/>
          </a:xfrm>
          <a:prstGeom prst="rect">
            <a:avLst/>
          </a:prstGeom>
          <a:noFill/>
          <a:ln w="9525">
            <a:noFill/>
            <a:miter lim="800000"/>
          </a:ln>
        </p:spPr>
        <p:txBody>
          <a:bodyPr>
            <a:spAutoFit/>
          </a:bodyPr>
          <a:lstStyle/>
          <a:p>
            <a:pPr eaLnBrk="0" hangingPunct="0"/>
            <a:r>
              <a:rPr lang="en-US" altLang="zh-CN" sz="2800">
                <a:latin typeface="汉语拼音" pitchFamily="34" charset="0"/>
                <a:ea typeface="黑体" panose="02010609060101010101" pitchFamily="49" charset="-122"/>
                <a:cs typeface="汉语拼音" pitchFamily="34" charset="0"/>
              </a:rPr>
              <a:t>bái</a:t>
            </a:r>
            <a:r>
              <a:rPr lang="zh-CN" altLang="en-US" sz="2800" b="1">
                <a:solidFill>
                  <a:srgbClr val="000000"/>
                </a:solidFill>
                <a:latin typeface="楷体" panose="02010609060101010101" pitchFamily="49" charset="-122"/>
                <a:ea typeface="楷体" panose="02010609060101010101" pitchFamily="49" charset="-122"/>
                <a:cs typeface="汉语拼音" pitchFamily="34" charset="0"/>
              </a:rPr>
              <a:t>（    ）色</a:t>
            </a:r>
          </a:p>
        </p:txBody>
      </p:sp>
      <p:sp>
        <p:nvSpPr>
          <p:cNvPr id="53" name="TextBox 52"/>
          <p:cNvSpPr txBox="1">
            <a:spLocks noChangeArrowheads="1"/>
          </p:cNvSpPr>
          <p:nvPr/>
        </p:nvSpPr>
        <p:spPr bwMode="auto">
          <a:xfrm>
            <a:off x="6024563" y="2546350"/>
            <a:ext cx="544512" cy="522288"/>
          </a:xfrm>
          <a:prstGeom prst="rect">
            <a:avLst/>
          </a:prstGeom>
          <a:noFill/>
          <a:ln w="9525">
            <a:noFill/>
            <a:miter lim="800000"/>
          </a:ln>
        </p:spPr>
        <p:txBody>
          <a:bodyPr wrap="none">
            <a:spAutoFit/>
          </a:bodyPr>
          <a:lstStyle/>
          <a:p>
            <a:r>
              <a:rPr lang="zh-CN" altLang="en-US" sz="2800" b="1">
                <a:solidFill>
                  <a:srgbClr val="FF0000"/>
                </a:solidFill>
                <a:latin typeface="楷体" panose="02010609060101010101" pitchFamily="49" charset="-122"/>
                <a:ea typeface="楷体" panose="02010609060101010101" pitchFamily="49" charset="-122"/>
              </a:rPr>
              <a:t>白</a:t>
            </a:r>
          </a:p>
        </p:txBody>
      </p:sp>
      <p:sp>
        <p:nvSpPr>
          <p:cNvPr id="54" name="左大括号 53"/>
          <p:cNvSpPr/>
          <p:nvPr/>
        </p:nvSpPr>
        <p:spPr>
          <a:xfrm>
            <a:off x="4656138" y="1912938"/>
            <a:ext cx="273050" cy="1152525"/>
          </a:xfrm>
          <a:prstGeom prst="leftBrace">
            <a:avLst>
              <a:gd name="adj1" fmla="val 31792"/>
              <a:gd name="adj2" fmla="val 50000"/>
            </a:avLst>
          </a:prstGeom>
          <a:noFill/>
          <a:ln w="15875" cap="flat" cmpd="sng" algn="ctr">
            <a:solidFill>
              <a:sysClr val="windowText" lastClr="000000"/>
            </a:solidFill>
            <a:prstDash val="solid"/>
          </a:ln>
          <a:effectLst/>
        </p:spPr>
        <p:txBody>
          <a:bodyPr anchor="ctr"/>
          <a:lstStyle/>
          <a:p>
            <a:pPr algn="ctr" fontAlgn="auto">
              <a:spcBef>
                <a:spcPts val="0"/>
              </a:spcBef>
              <a:spcAft>
                <a:spcPts val="0"/>
              </a:spcAft>
              <a:defRPr/>
            </a:pPr>
            <a:endParaRPr lang="zh-CN" altLang="en-US" sz="2800" kern="0">
              <a:solidFill>
                <a:prstClr val="black"/>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additive="base">
                                        <p:cTn id="13" dur="500" fill="hold"/>
                                        <p:tgtEl>
                                          <p:spTgt spid="43"/>
                                        </p:tgtEl>
                                        <p:attrNameLst>
                                          <p:attrName>ppt_x</p:attrName>
                                        </p:attrNameLst>
                                      </p:cBhvr>
                                      <p:tavLst>
                                        <p:tav tm="0">
                                          <p:val>
                                            <p:strVal val="#ppt_x"/>
                                          </p:val>
                                        </p:tav>
                                        <p:tav tm="100000">
                                          <p:val>
                                            <p:strVal val="#ppt_x"/>
                                          </p:val>
                                        </p:tav>
                                      </p:tavLst>
                                    </p:anim>
                                    <p:anim calcmode="lin" valueType="num">
                                      <p:cBhvr additive="base">
                                        <p:cTn id="14"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1"/>
                                        </p:tgtEl>
                                        <p:attrNameLst>
                                          <p:attrName>style.visibility</p:attrName>
                                        </p:attrNameLst>
                                      </p:cBhvr>
                                      <p:to>
                                        <p:strVal val="visible"/>
                                      </p:to>
                                    </p:set>
                                    <p:anim calcmode="lin" valueType="num">
                                      <p:cBhvr additive="base">
                                        <p:cTn id="19" dur="500" fill="hold"/>
                                        <p:tgtEl>
                                          <p:spTgt spid="51"/>
                                        </p:tgtEl>
                                        <p:attrNameLst>
                                          <p:attrName>ppt_x</p:attrName>
                                        </p:attrNameLst>
                                      </p:cBhvr>
                                      <p:tavLst>
                                        <p:tav tm="0">
                                          <p:val>
                                            <p:strVal val="#ppt_x"/>
                                          </p:val>
                                        </p:tav>
                                        <p:tav tm="100000">
                                          <p:val>
                                            <p:strVal val="#ppt_x"/>
                                          </p:val>
                                        </p:tav>
                                      </p:tavLst>
                                    </p:anim>
                                    <p:anim calcmode="lin" valueType="num">
                                      <p:cBhvr additive="base">
                                        <p:cTn id="20"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3"/>
                                        </p:tgtEl>
                                        <p:attrNameLst>
                                          <p:attrName>style.visibility</p:attrName>
                                        </p:attrNameLst>
                                      </p:cBhvr>
                                      <p:to>
                                        <p:strVal val="visible"/>
                                      </p:to>
                                    </p:set>
                                    <p:anim calcmode="lin" valueType="num">
                                      <p:cBhvr additive="base">
                                        <p:cTn id="25" dur="500" fill="hold"/>
                                        <p:tgtEl>
                                          <p:spTgt spid="53"/>
                                        </p:tgtEl>
                                        <p:attrNameLst>
                                          <p:attrName>ppt_x</p:attrName>
                                        </p:attrNameLst>
                                      </p:cBhvr>
                                      <p:tavLst>
                                        <p:tav tm="0">
                                          <p:val>
                                            <p:strVal val="#ppt_x"/>
                                          </p:val>
                                        </p:tav>
                                        <p:tav tm="100000">
                                          <p:val>
                                            <p:strVal val="#ppt_x"/>
                                          </p:val>
                                        </p:tav>
                                      </p:tavLst>
                                    </p:anim>
                                    <p:anim calcmode="lin" valueType="num">
                                      <p:cBhvr additive="base">
                                        <p:cTn id="26"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3" grpId="0"/>
      <p:bldP spid="51" grpId="0"/>
      <p:bldP spid="5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矩形 17"/>
          <p:cNvSpPr>
            <a:spLocks noChangeArrowheads="1"/>
          </p:cNvSpPr>
          <p:nvPr/>
        </p:nvSpPr>
        <p:spPr bwMode="auto">
          <a:xfrm>
            <a:off x="1116013" y="1196975"/>
            <a:ext cx="1262062" cy="523875"/>
          </a:xfrm>
          <a:prstGeom prst="rect">
            <a:avLst/>
          </a:prstGeom>
          <a:noFill/>
          <a:ln w="9525">
            <a:noFill/>
            <a:miter lim="800000"/>
          </a:ln>
        </p:spPr>
        <p:txBody>
          <a:bodyPr wrap="none">
            <a:spAutoFit/>
          </a:bodyPr>
          <a:lstStyle/>
          <a:p>
            <a:pPr eaLnBrk="0" hangingPunct="0"/>
            <a:r>
              <a:rPr lang="zh-CN" altLang="zh-CN" sz="2800" b="1">
                <a:solidFill>
                  <a:srgbClr val="FF0000"/>
                </a:solidFill>
                <a:latin typeface="楷体" panose="02010609060101010101" pitchFamily="49" charset="-122"/>
                <a:ea typeface="楷体" panose="02010609060101010101" pitchFamily="49" charset="-122"/>
              </a:rPr>
              <a:t>蔓延</a:t>
            </a:r>
            <a:r>
              <a:rPr lang="zh-CN" altLang="en-US" sz="2800" b="1">
                <a:solidFill>
                  <a:srgbClr val="FF0000"/>
                </a:solidFill>
                <a:latin typeface="楷体" panose="02010609060101010101" pitchFamily="49" charset="-122"/>
                <a:ea typeface="楷体" panose="02010609060101010101" pitchFamily="49" charset="-122"/>
              </a:rPr>
              <a:t>：</a:t>
            </a:r>
          </a:p>
        </p:txBody>
      </p:sp>
      <p:sp>
        <p:nvSpPr>
          <p:cNvPr id="19" name="矩形 18"/>
          <p:cNvSpPr>
            <a:spLocks noChangeArrowheads="1"/>
          </p:cNvSpPr>
          <p:nvPr/>
        </p:nvSpPr>
        <p:spPr bwMode="auto">
          <a:xfrm>
            <a:off x="2273300" y="1203325"/>
            <a:ext cx="4176713" cy="523875"/>
          </a:xfrm>
          <a:prstGeom prst="rect">
            <a:avLst/>
          </a:prstGeom>
          <a:noFill/>
          <a:ln w="9525">
            <a:noFill/>
            <a:miter lim="800000"/>
          </a:ln>
        </p:spPr>
        <p:txBody>
          <a:bodyPr>
            <a:spAutoFit/>
          </a:bodyPr>
          <a:lstStyle/>
          <a:p>
            <a:pPr eaLnBrk="0" hangingPunct="0"/>
            <a:r>
              <a:rPr lang="zh-CN" altLang="zh-CN" sz="2800" b="1">
                <a:latin typeface="楷体" panose="02010609060101010101" pitchFamily="49" charset="-122"/>
                <a:ea typeface="楷体" panose="02010609060101010101" pitchFamily="49" charset="-122"/>
              </a:rPr>
              <a:t>像蔓草一样向周围扩展。</a:t>
            </a:r>
            <a:endParaRPr lang="zh-CN" altLang="en-US" sz="2800" b="1">
              <a:latin typeface="楷体" panose="02010609060101010101" pitchFamily="49" charset="-122"/>
              <a:ea typeface="楷体" panose="02010609060101010101" pitchFamily="49" charset="-122"/>
            </a:endParaRPr>
          </a:p>
        </p:txBody>
      </p:sp>
      <p:sp>
        <p:nvSpPr>
          <p:cNvPr id="9220" name="矩形 19"/>
          <p:cNvSpPr>
            <a:spLocks noChangeArrowheads="1"/>
          </p:cNvSpPr>
          <p:nvPr/>
        </p:nvSpPr>
        <p:spPr bwMode="auto">
          <a:xfrm>
            <a:off x="1116013" y="1874838"/>
            <a:ext cx="1262062" cy="523875"/>
          </a:xfrm>
          <a:prstGeom prst="rect">
            <a:avLst/>
          </a:prstGeom>
          <a:noFill/>
          <a:ln w="9525">
            <a:noFill/>
            <a:miter lim="800000"/>
          </a:ln>
        </p:spPr>
        <p:txBody>
          <a:bodyPr wrap="none">
            <a:spAutoFit/>
          </a:bodyPr>
          <a:lstStyle/>
          <a:p>
            <a:pPr eaLnBrk="0" hangingPunct="0"/>
            <a:r>
              <a:rPr lang="zh-CN" altLang="zh-CN" sz="2800" b="1">
                <a:solidFill>
                  <a:srgbClr val="FF0000"/>
                </a:solidFill>
                <a:latin typeface="楷体" panose="02010609060101010101" pitchFamily="49" charset="-122"/>
                <a:ea typeface="楷体" panose="02010609060101010101" pitchFamily="49" charset="-122"/>
              </a:rPr>
              <a:t>凋谢</a:t>
            </a:r>
            <a:r>
              <a:rPr lang="zh-CN" altLang="en-US" sz="2800" b="1">
                <a:solidFill>
                  <a:srgbClr val="FF0000"/>
                </a:solidFill>
                <a:latin typeface="楷体" panose="02010609060101010101" pitchFamily="49" charset="-122"/>
                <a:ea typeface="楷体" panose="02010609060101010101" pitchFamily="49" charset="-122"/>
              </a:rPr>
              <a:t>：</a:t>
            </a:r>
          </a:p>
        </p:txBody>
      </p:sp>
      <p:sp>
        <p:nvSpPr>
          <p:cNvPr id="21" name="矩形 20"/>
          <p:cNvSpPr>
            <a:spLocks noChangeArrowheads="1"/>
          </p:cNvSpPr>
          <p:nvPr/>
        </p:nvSpPr>
        <p:spPr bwMode="auto">
          <a:xfrm>
            <a:off x="2273300" y="1924050"/>
            <a:ext cx="3522663" cy="522288"/>
          </a:xfrm>
          <a:prstGeom prst="rect">
            <a:avLst/>
          </a:prstGeom>
          <a:noFill/>
          <a:ln w="9525">
            <a:noFill/>
            <a:miter lim="800000"/>
          </a:ln>
        </p:spPr>
        <p:txBody>
          <a:bodyPr>
            <a:spAutoFit/>
          </a:bodyPr>
          <a:lstStyle/>
          <a:p>
            <a:pPr eaLnBrk="0" hangingPunct="0"/>
            <a:r>
              <a:rPr lang="zh-CN" altLang="en-US" sz="2800" b="1">
                <a:latin typeface="楷体" panose="02010609060101010101" pitchFamily="49" charset="-122"/>
                <a:ea typeface="楷体" panose="02010609060101010101" pitchFamily="49" charset="-122"/>
              </a:rPr>
              <a:t>（</a:t>
            </a:r>
            <a:r>
              <a:rPr lang="zh-CN" altLang="zh-CN" sz="2800" b="1">
                <a:latin typeface="楷体" panose="02010609060101010101" pitchFamily="49" charset="-122"/>
                <a:ea typeface="楷体" panose="02010609060101010101" pitchFamily="49" charset="-122"/>
              </a:rPr>
              <a:t>草木花叶</a:t>
            </a:r>
            <a:r>
              <a:rPr lang="zh-CN" altLang="en-US" sz="2800" b="1">
                <a:latin typeface="楷体" panose="02010609060101010101" pitchFamily="49" charset="-122"/>
                <a:ea typeface="楷体" panose="02010609060101010101" pitchFamily="49" charset="-122"/>
              </a:rPr>
              <a:t>）</a:t>
            </a:r>
            <a:r>
              <a:rPr lang="zh-CN" altLang="zh-CN" sz="2800" b="1">
                <a:latin typeface="楷体" panose="02010609060101010101" pitchFamily="49" charset="-122"/>
                <a:ea typeface="楷体" panose="02010609060101010101" pitchFamily="49" charset="-122"/>
              </a:rPr>
              <a:t>脱落。</a:t>
            </a:r>
            <a:endParaRPr lang="zh-CN" altLang="en-US" sz="2800" b="1">
              <a:latin typeface="楷体" panose="02010609060101010101" pitchFamily="49" charset="-122"/>
              <a:ea typeface="楷体" panose="02010609060101010101" pitchFamily="49" charset="-122"/>
            </a:endParaRPr>
          </a:p>
        </p:txBody>
      </p:sp>
      <p:sp>
        <p:nvSpPr>
          <p:cNvPr id="9222" name="矩形 21"/>
          <p:cNvSpPr>
            <a:spLocks noChangeArrowheads="1"/>
          </p:cNvSpPr>
          <p:nvPr/>
        </p:nvSpPr>
        <p:spPr bwMode="auto">
          <a:xfrm>
            <a:off x="1116013" y="2552700"/>
            <a:ext cx="1262062" cy="523875"/>
          </a:xfrm>
          <a:prstGeom prst="rect">
            <a:avLst/>
          </a:prstGeom>
          <a:noFill/>
          <a:ln w="9525">
            <a:noFill/>
            <a:miter lim="800000"/>
          </a:ln>
        </p:spPr>
        <p:txBody>
          <a:bodyPr wrap="none">
            <a:spAutoFit/>
          </a:bodyPr>
          <a:lstStyle/>
          <a:p>
            <a:pPr eaLnBrk="0" hangingPunct="0"/>
            <a:r>
              <a:rPr lang="zh-CN" altLang="zh-CN" sz="2800" b="1">
                <a:solidFill>
                  <a:srgbClr val="FF0000"/>
                </a:solidFill>
                <a:latin typeface="楷体" panose="02010609060101010101" pitchFamily="49" charset="-122"/>
                <a:ea typeface="楷体" panose="02010609060101010101" pitchFamily="49" charset="-122"/>
              </a:rPr>
              <a:t>卑微</a:t>
            </a:r>
            <a:r>
              <a:rPr lang="zh-CN" altLang="en-US" sz="2800" b="1">
                <a:solidFill>
                  <a:srgbClr val="FF0000"/>
                </a:solidFill>
                <a:latin typeface="楷体" panose="02010609060101010101" pitchFamily="49" charset="-122"/>
                <a:ea typeface="楷体" panose="02010609060101010101" pitchFamily="49" charset="-122"/>
              </a:rPr>
              <a:t>：</a:t>
            </a:r>
          </a:p>
        </p:txBody>
      </p:sp>
      <p:sp>
        <p:nvSpPr>
          <p:cNvPr id="23" name="矩形 22"/>
          <p:cNvSpPr>
            <a:spLocks noChangeArrowheads="1"/>
          </p:cNvSpPr>
          <p:nvPr/>
        </p:nvSpPr>
        <p:spPr bwMode="auto">
          <a:xfrm>
            <a:off x="2273300" y="2571750"/>
            <a:ext cx="2298700" cy="523875"/>
          </a:xfrm>
          <a:prstGeom prst="rect">
            <a:avLst/>
          </a:prstGeom>
          <a:noFill/>
          <a:ln w="9525">
            <a:noFill/>
            <a:miter lim="800000"/>
          </a:ln>
        </p:spPr>
        <p:txBody>
          <a:bodyPr>
            <a:spAutoFit/>
          </a:bodyPr>
          <a:lstStyle/>
          <a:p>
            <a:pPr eaLnBrk="0" hangingPunct="0"/>
            <a:r>
              <a:rPr lang="zh-CN" altLang="zh-CN" sz="2800" b="1">
                <a:latin typeface="楷体" panose="02010609060101010101" pitchFamily="49" charset="-122"/>
                <a:ea typeface="楷体" panose="02010609060101010101" pitchFamily="49" charset="-122"/>
              </a:rPr>
              <a:t>地位低下。</a:t>
            </a:r>
            <a:endParaRPr lang="zh-CN" altLang="en-US" sz="2800" b="1">
              <a:latin typeface="楷体" panose="02010609060101010101" pitchFamily="49" charset="-122"/>
              <a:ea typeface="楷体" panose="02010609060101010101" pitchFamily="49" charset="-122"/>
            </a:endParaRPr>
          </a:p>
        </p:txBody>
      </p:sp>
      <p:sp>
        <p:nvSpPr>
          <p:cNvPr id="9224" name="矩形 23"/>
          <p:cNvSpPr>
            <a:spLocks noChangeArrowheads="1"/>
          </p:cNvSpPr>
          <p:nvPr/>
        </p:nvSpPr>
        <p:spPr bwMode="auto">
          <a:xfrm>
            <a:off x="1116013" y="3232150"/>
            <a:ext cx="1262062" cy="523875"/>
          </a:xfrm>
          <a:prstGeom prst="rect">
            <a:avLst/>
          </a:prstGeom>
          <a:noFill/>
          <a:ln w="9525">
            <a:noFill/>
            <a:miter lim="800000"/>
          </a:ln>
        </p:spPr>
        <p:txBody>
          <a:bodyPr wrap="none">
            <a:spAutoFit/>
          </a:bodyPr>
          <a:lstStyle/>
          <a:p>
            <a:pPr eaLnBrk="0" hangingPunct="0"/>
            <a:r>
              <a:rPr lang="zh-CN" altLang="zh-CN" sz="2800" b="1">
                <a:solidFill>
                  <a:srgbClr val="FF0000"/>
                </a:solidFill>
                <a:latin typeface="楷体" panose="02010609060101010101" pitchFamily="49" charset="-122"/>
                <a:ea typeface="楷体" panose="02010609060101010101" pitchFamily="49" charset="-122"/>
              </a:rPr>
              <a:t>炫耀</a:t>
            </a:r>
            <a:r>
              <a:rPr lang="zh-CN" altLang="en-US" sz="2800" b="1">
                <a:solidFill>
                  <a:srgbClr val="FF0000"/>
                </a:solidFill>
                <a:latin typeface="楷体" panose="02010609060101010101" pitchFamily="49" charset="-122"/>
                <a:ea typeface="楷体" panose="02010609060101010101" pitchFamily="49" charset="-122"/>
              </a:rPr>
              <a:t>：</a:t>
            </a:r>
          </a:p>
        </p:txBody>
      </p:sp>
      <p:sp>
        <p:nvSpPr>
          <p:cNvPr id="25" name="矩形 24"/>
          <p:cNvSpPr>
            <a:spLocks noChangeArrowheads="1"/>
          </p:cNvSpPr>
          <p:nvPr/>
        </p:nvSpPr>
        <p:spPr bwMode="auto">
          <a:xfrm>
            <a:off x="2273300" y="3232150"/>
            <a:ext cx="3024188" cy="523875"/>
          </a:xfrm>
          <a:prstGeom prst="rect">
            <a:avLst/>
          </a:prstGeom>
          <a:noFill/>
          <a:ln w="9525">
            <a:noFill/>
            <a:miter lim="800000"/>
          </a:ln>
        </p:spPr>
        <p:txBody>
          <a:bodyPr>
            <a:spAutoFit/>
          </a:bodyPr>
          <a:lstStyle/>
          <a:p>
            <a:pPr eaLnBrk="0" hangingPunct="0"/>
            <a:r>
              <a:rPr lang="zh-CN" altLang="zh-CN" sz="2800" b="1">
                <a:latin typeface="楷体" panose="02010609060101010101" pitchFamily="49" charset="-122"/>
                <a:ea typeface="楷体" panose="02010609060101010101" pitchFamily="49" charset="-122"/>
              </a:rPr>
              <a:t>照耀</a:t>
            </a:r>
            <a:r>
              <a:rPr lang="zh-CN" altLang="en-US" sz="2800" b="1">
                <a:latin typeface="楷体" panose="02010609060101010101" pitchFamily="49" charset="-122"/>
                <a:ea typeface="楷体" panose="02010609060101010101" pitchFamily="49" charset="-122"/>
              </a:rPr>
              <a:t>；</a:t>
            </a:r>
            <a:r>
              <a:rPr lang="zh-CN" altLang="zh-CN" sz="2800" b="1">
                <a:latin typeface="楷体" panose="02010609060101010101" pitchFamily="49" charset="-122"/>
                <a:ea typeface="楷体" panose="02010609060101010101" pitchFamily="49" charset="-122"/>
              </a:rPr>
              <a:t>夸耀。</a:t>
            </a:r>
            <a:endParaRPr lang="zh-CN" altLang="en-US" sz="2800" b="1">
              <a:latin typeface="楷体" panose="02010609060101010101" pitchFamily="49" charset="-122"/>
              <a:ea typeface="楷体" panose="02010609060101010101" pitchFamily="49" charset="-122"/>
            </a:endParaRPr>
          </a:p>
        </p:txBody>
      </p:sp>
      <p:sp>
        <p:nvSpPr>
          <p:cNvPr id="9226" name="矩形 25"/>
          <p:cNvSpPr>
            <a:spLocks noChangeArrowheads="1"/>
          </p:cNvSpPr>
          <p:nvPr/>
        </p:nvSpPr>
        <p:spPr bwMode="auto">
          <a:xfrm>
            <a:off x="1116013" y="3910013"/>
            <a:ext cx="1262062" cy="523875"/>
          </a:xfrm>
          <a:prstGeom prst="rect">
            <a:avLst/>
          </a:prstGeom>
          <a:noFill/>
          <a:ln w="9525">
            <a:noFill/>
            <a:miter lim="800000"/>
          </a:ln>
        </p:spPr>
        <p:txBody>
          <a:bodyPr wrap="none">
            <a:spAutoFit/>
          </a:bodyPr>
          <a:lstStyle/>
          <a:p>
            <a:pPr eaLnBrk="0" hangingPunct="0"/>
            <a:r>
              <a:rPr lang="zh-CN" altLang="zh-CN" sz="2800" b="1">
                <a:solidFill>
                  <a:srgbClr val="FF0000"/>
                </a:solidFill>
                <a:latin typeface="楷体" panose="02010609060101010101" pitchFamily="49" charset="-122"/>
                <a:ea typeface="楷体" panose="02010609060101010101" pitchFamily="49" charset="-122"/>
              </a:rPr>
              <a:t>濒临</a:t>
            </a:r>
            <a:r>
              <a:rPr lang="zh-CN" altLang="en-US" sz="2800" b="1">
                <a:solidFill>
                  <a:srgbClr val="FF0000"/>
                </a:solidFill>
                <a:latin typeface="楷体" panose="02010609060101010101" pitchFamily="49" charset="-122"/>
                <a:ea typeface="楷体" panose="02010609060101010101" pitchFamily="49" charset="-122"/>
              </a:rPr>
              <a:t>：</a:t>
            </a:r>
          </a:p>
        </p:txBody>
      </p:sp>
      <p:sp>
        <p:nvSpPr>
          <p:cNvPr id="27" name="矩形 26"/>
          <p:cNvSpPr>
            <a:spLocks noChangeArrowheads="1"/>
          </p:cNvSpPr>
          <p:nvPr/>
        </p:nvSpPr>
        <p:spPr bwMode="auto">
          <a:xfrm>
            <a:off x="2254250" y="3910013"/>
            <a:ext cx="2808288" cy="523875"/>
          </a:xfrm>
          <a:prstGeom prst="rect">
            <a:avLst/>
          </a:prstGeom>
          <a:noFill/>
          <a:ln w="9525">
            <a:noFill/>
            <a:miter lim="800000"/>
          </a:ln>
        </p:spPr>
        <p:txBody>
          <a:bodyPr>
            <a:spAutoFit/>
          </a:bodyPr>
          <a:lstStyle/>
          <a:p>
            <a:pPr eaLnBrk="0" hangingPunct="0"/>
            <a:r>
              <a:rPr lang="zh-CN" altLang="zh-CN" sz="2800" b="1">
                <a:latin typeface="楷体" panose="02010609060101010101" pitchFamily="49" charset="-122"/>
                <a:ea typeface="楷体" panose="02010609060101010101" pitchFamily="49" charset="-122"/>
              </a:rPr>
              <a:t>紧接</a:t>
            </a:r>
            <a:r>
              <a:rPr lang="zh-CN" altLang="en-US" sz="2800" b="1">
                <a:latin typeface="楷体" panose="02010609060101010101" pitchFamily="49" charset="-122"/>
                <a:ea typeface="楷体" panose="02010609060101010101" pitchFamily="49" charset="-122"/>
              </a:rPr>
              <a:t>，</a:t>
            </a:r>
            <a:r>
              <a:rPr lang="zh-CN" altLang="zh-CN" sz="2800" b="1">
                <a:latin typeface="楷体" panose="02010609060101010101" pitchFamily="49" charset="-122"/>
                <a:ea typeface="楷体" panose="02010609060101010101" pitchFamily="49" charset="-122"/>
              </a:rPr>
              <a:t>临近。</a:t>
            </a:r>
            <a:endParaRPr lang="zh-CN" altLang="en-US" sz="2800" b="1">
              <a:latin typeface="楷体" panose="02010609060101010101" pitchFamily="49" charset="-122"/>
              <a:ea typeface="楷体" panose="02010609060101010101" pitchFamily="49" charset="-122"/>
            </a:endParaRPr>
          </a:p>
        </p:txBody>
      </p:sp>
      <p:sp>
        <p:nvSpPr>
          <p:cNvPr id="9229" name="矩形 25"/>
          <p:cNvSpPr>
            <a:spLocks noChangeArrowheads="1"/>
          </p:cNvSpPr>
          <p:nvPr/>
        </p:nvSpPr>
        <p:spPr bwMode="auto">
          <a:xfrm>
            <a:off x="1116013" y="4550728"/>
            <a:ext cx="1262062" cy="523875"/>
          </a:xfrm>
          <a:prstGeom prst="rect">
            <a:avLst/>
          </a:prstGeom>
          <a:noFill/>
          <a:ln w="9525">
            <a:noFill/>
            <a:miter lim="800000"/>
          </a:ln>
        </p:spPr>
        <p:txBody>
          <a:bodyPr wrap="none">
            <a:spAutoFit/>
          </a:bodyPr>
          <a:lstStyle/>
          <a:p>
            <a:pPr eaLnBrk="0" hangingPunct="0"/>
            <a:r>
              <a:rPr lang="zh-CN" altLang="zh-CN" sz="2800" b="1">
                <a:solidFill>
                  <a:srgbClr val="FF0000"/>
                </a:solidFill>
                <a:latin typeface="楷体" panose="02010609060101010101" pitchFamily="49" charset="-122"/>
                <a:ea typeface="楷体" panose="02010609060101010101" pitchFamily="49" charset="-122"/>
              </a:rPr>
              <a:t>俯瞰</a:t>
            </a:r>
            <a:r>
              <a:rPr lang="zh-CN" altLang="en-US" sz="2800" b="1">
                <a:solidFill>
                  <a:srgbClr val="FF0000"/>
                </a:solidFill>
                <a:latin typeface="楷体" panose="02010609060101010101" pitchFamily="49" charset="-122"/>
                <a:ea typeface="楷体" panose="02010609060101010101" pitchFamily="49" charset="-122"/>
              </a:rPr>
              <a:t>：</a:t>
            </a:r>
          </a:p>
        </p:txBody>
      </p:sp>
      <p:sp>
        <p:nvSpPr>
          <p:cNvPr id="29" name="矩形 28"/>
          <p:cNvSpPr>
            <a:spLocks noChangeArrowheads="1"/>
          </p:cNvSpPr>
          <p:nvPr/>
        </p:nvSpPr>
        <p:spPr bwMode="auto">
          <a:xfrm>
            <a:off x="2273300" y="4550728"/>
            <a:ext cx="1262063" cy="523875"/>
          </a:xfrm>
          <a:prstGeom prst="rect">
            <a:avLst/>
          </a:prstGeom>
          <a:noFill/>
          <a:ln w="9525">
            <a:noFill/>
            <a:miter lim="800000"/>
          </a:ln>
        </p:spPr>
        <p:txBody>
          <a:bodyPr wrap="none">
            <a:spAutoFit/>
          </a:bodyPr>
          <a:lstStyle/>
          <a:p>
            <a:pPr eaLnBrk="0" hangingPunct="0"/>
            <a:r>
              <a:rPr lang="zh-CN" altLang="zh-CN" sz="2800" b="1">
                <a:latin typeface="楷体" panose="02010609060101010101" pitchFamily="49" charset="-122"/>
                <a:ea typeface="楷体" panose="02010609060101010101" pitchFamily="49" charset="-122"/>
              </a:rPr>
              <a:t>俯视。</a:t>
            </a:r>
            <a:endParaRPr lang="zh-CN" altLang="en-US" sz="2800" b="1">
              <a:latin typeface="楷体" panose="02010609060101010101" pitchFamily="49" charset="-122"/>
              <a:ea typeface="楷体" panose="02010609060101010101" pitchFamily="49" charset="-122"/>
            </a:endParaRPr>
          </a:p>
        </p:txBody>
      </p:sp>
      <p:grpSp>
        <p:nvGrpSpPr>
          <p:cNvPr id="9231" name="组合 55"/>
          <p:cNvGrpSpPr/>
          <p:nvPr/>
        </p:nvGrpSpPr>
        <p:grpSpPr bwMode="auto">
          <a:xfrm>
            <a:off x="-3175" y="-20638"/>
            <a:ext cx="2006600" cy="523876"/>
            <a:chOff x="70" y="-63"/>
            <a:chExt cx="3161" cy="824"/>
          </a:xfrm>
        </p:grpSpPr>
        <p:sp>
          <p:nvSpPr>
            <p:cNvPr id="9238" name="文本框 6"/>
            <p:cNvSpPr txBox="1">
              <a:spLocks noChangeArrowheads="1"/>
            </p:cNvSpPr>
            <p:nvPr/>
          </p:nvSpPr>
          <p:spPr bwMode="auto">
            <a:xfrm>
              <a:off x="678" y="-63"/>
              <a:ext cx="2553" cy="824"/>
            </a:xfrm>
            <a:prstGeom prst="rect">
              <a:avLst/>
            </a:prstGeom>
            <a:noFill/>
            <a:ln w="9525">
              <a:noFill/>
              <a:miter lim="800000"/>
            </a:ln>
          </p:spPr>
          <p:txBody>
            <a:bodyPr wrap="none">
              <a:spAutoFit/>
            </a:bodyPr>
            <a:lstStyle/>
            <a:p>
              <a:r>
                <a:rPr kumimoji="1" lang="zh-CN" altLang="en-US" sz="2800">
                  <a:latin typeface="黑体" panose="02010609060101010101" pitchFamily="49" charset="-122"/>
                  <a:ea typeface="黑体" panose="02010609060101010101" pitchFamily="49" charset="-122"/>
                </a:rPr>
                <a:t>预习检查</a:t>
              </a:r>
            </a:p>
          </p:txBody>
        </p:sp>
        <p:cxnSp>
          <p:nvCxnSpPr>
            <p:cNvPr id="36"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37" name="菱形 36"/>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grpSp>
        <p:nvGrpSpPr>
          <p:cNvPr id="9232" name="组合 1"/>
          <p:cNvGrpSpPr/>
          <p:nvPr/>
        </p:nvGrpSpPr>
        <p:grpSpPr bwMode="auto">
          <a:xfrm>
            <a:off x="3700463" y="484188"/>
            <a:ext cx="1743075" cy="566737"/>
            <a:chOff x="3406775" y="598488"/>
            <a:chExt cx="1743075" cy="566737"/>
          </a:xfrm>
        </p:grpSpPr>
        <p:sp>
          <p:nvSpPr>
            <p:cNvPr id="22" name="圆角矩形 21"/>
            <p:cNvSpPr/>
            <p:nvPr/>
          </p:nvSpPr>
          <p:spPr>
            <a:xfrm rot="555800">
              <a:off x="4675187" y="715963"/>
              <a:ext cx="442913"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4" name="圆角矩形 23"/>
            <p:cNvSpPr/>
            <p:nvPr/>
          </p:nvSpPr>
          <p:spPr>
            <a:xfrm rot="20470821">
              <a:off x="4270375" y="722313"/>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6" name="圆角矩形 25"/>
            <p:cNvSpPr/>
            <p:nvPr/>
          </p:nvSpPr>
          <p:spPr>
            <a:xfrm rot="319204">
              <a:off x="3851275"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8" name="圆角矩形 27"/>
            <p:cNvSpPr/>
            <p:nvPr/>
          </p:nvSpPr>
          <p:spPr>
            <a:xfrm rot="21148334">
              <a:off x="3441700"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9237" name="矩形 1"/>
            <p:cNvSpPr>
              <a:spLocks noChangeArrowheads="1"/>
            </p:cNvSpPr>
            <p:nvPr/>
          </p:nvSpPr>
          <p:spPr bwMode="auto">
            <a:xfrm>
              <a:off x="3406775" y="598488"/>
              <a:ext cx="1743075" cy="566737"/>
            </a:xfrm>
            <a:prstGeom prst="rect">
              <a:avLst/>
            </a:prstGeom>
            <a:noFill/>
            <a:ln w="9525">
              <a:noFill/>
              <a:miter lim="800000"/>
            </a:ln>
          </p:spPr>
          <p:txBody>
            <a:bodyPr>
              <a:spAutoFit/>
            </a:bodyPr>
            <a:lstStyle/>
            <a:p>
              <a:pPr algn="dist" eaLnBrk="0" hangingPunct="0">
                <a:lnSpc>
                  <a:spcPts val="4300"/>
                </a:lnSpc>
              </a:pPr>
              <a:r>
                <a:rPr lang="zh-CN" altLang="en-US" sz="2800" b="1">
                  <a:solidFill>
                    <a:schemeClr val="bg1"/>
                  </a:solidFill>
                  <a:latin typeface="楷体" panose="02010609060101010101" pitchFamily="49" charset="-122"/>
                  <a:ea typeface="楷体" panose="02010609060101010101" pitchFamily="49" charset="-122"/>
                </a:rPr>
                <a:t>词语解释</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23" grpId="0"/>
      <p:bldP spid="25" grpId="0"/>
      <p:bldP spid="27" grpId="0"/>
      <p:bldP spid="2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5" descr="https://timgsa.baidu.com/timg?image&amp;quality=80&amp;size=b9999_10000&amp;sec=1555560876535&amp;di=b8cfe59fad2df65886b7ab6f5fda6594&amp;imgtype=0&amp;src=http%3A%2F%2Fimg.pconline.com.cn%2Fimages%2Fupload%2Fupc%2Ftx%2Fphotoblog%2F1305%2F19%2Fc5%2F21097069_21097069_1368952985078.jpg"/>
          <p:cNvPicPr>
            <a:picLocks noChangeAspect="1" noChangeArrowheads="1"/>
          </p:cNvPicPr>
          <p:nvPr/>
        </p:nvPicPr>
        <p:blipFill>
          <a:blip r:embed="rId2" cstate="print"/>
          <a:srcRect/>
          <a:stretch>
            <a:fillRect/>
          </a:stretch>
        </p:blipFill>
        <p:spPr bwMode="auto">
          <a:xfrm>
            <a:off x="11113" y="6350"/>
            <a:ext cx="9132887" cy="5137150"/>
          </a:xfrm>
          <a:prstGeom prst="rect">
            <a:avLst/>
          </a:prstGeom>
          <a:noFill/>
          <a:ln w="9525">
            <a:noFill/>
            <a:miter lim="800000"/>
            <a:headEnd/>
            <a:tailEnd/>
          </a:ln>
        </p:spPr>
      </p:pic>
      <p:sp>
        <p:nvSpPr>
          <p:cNvPr id="4" name="TextBox 48"/>
          <p:cNvSpPr txBox="1"/>
          <p:nvPr/>
        </p:nvSpPr>
        <p:spPr>
          <a:xfrm>
            <a:off x="2555776" y="1923678"/>
            <a:ext cx="4284476" cy="852805"/>
          </a:xfrm>
          <a:prstGeom prst="rect">
            <a:avLst/>
          </a:prstGeom>
          <a:noFill/>
          <a:ln w="19050">
            <a:solidFill>
              <a:schemeClr val="tx1"/>
            </a:solidFill>
          </a:ln>
          <a:effectLst>
            <a:softEdge rad="31750"/>
          </a:effectLst>
        </p:spPr>
        <p:txBody>
          <a:bodyPr lIns="68580" tIns="34290" rIns="68580" bIns="34290">
            <a:spAutoFit/>
          </a:bodyPr>
          <a:lstStyle/>
          <a:p>
            <a:pPr algn="ctr" eaLnBrk="0" hangingPunct="0">
              <a:buFontTx/>
              <a:buNone/>
            </a:pPr>
            <a:r>
              <a:rPr lang="zh-CN" altLang="en-US" sz="5100" b="1" dirty="0">
                <a:solidFill>
                  <a:srgbClr val="FF0000"/>
                </a:solidFill>
                <a:effectLst>
                  <a:outerShdw blurRad="38100" dist="38100" dir="2700000" algn="tl">
                    <a:srgbClr val="C0C0C0"/>
                  </a:outerShdw>
                </a:effectLst>
                <a:latin typeface="宋体" panose="02010600030101010101" pitchFamily="2" charset="-122"/>
                <a:ea typeface="Kaiti SC"/>
                <a:cs typeface="Kaiti SC"/>
              </a:rPr>
              <a:t>永久的生命</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17"/>
          <p:cNvSpPr>
            <a:spLocks noChangeArrowheads="1"/>
          </p:cNvSpPr>
          <p:nvPr/>
        </p:nvSpPr>
        <p:spPr bwMode="auto">
          <a:xfrm>
            <a:off x="468313" y="1120775"/>
            <a:ext cx="5832475" cy="3538538"/>
          </a:xfrm>
          <a:prstGeom prst="rect">
            <a:avLst/>
          </a:prstGeom>
          <a:noFill/>
          <a:ln w="9525">
            <a:noFill/>
            <a:miter lim="800000"/>
          </a:ln>
        </p:spPr>
        <p:txBody>
          <a:bodyPr anchor="ctr">
            <a:spAutoFit/>
          </a:bodyPr>
          <a:lstStyle/>
          <a:p>
            <a:pPr eaLnBrk="0" hangingPunct="0"/>
            <a:r>
              <a:rPr lang="zh-CN" altLang="zh-CN" sz="2800" b="1">
                <a:solidFill>
                  <a:srgbClr val="FF0000"/>
                </a:solidFill>
                <a:latin typeface="楷体" panose="02010609060101010101" pitchFamily="49" charset="-122"/>
                <a:ea typeface="楷体" panose="02010609060101010101" pitchFamily="49" charset="-122"/>
              </a:rPr>
              <a:t>严文井</a:t>
            </a:r>
            <a:r>
              <a:rPr lang="zh-CN" altLang="en-US" sz="2800" b="1">
                <a:latin typeface="楷体" panose="02010609060101010101" pitchFamily="49" charset="-122"/>
                <a:ea typeface="楷体" panose="02010609060101010101" pitchFamily="49" charset="-122"/>
              </a:rPr>
              <a:t>（</a:t>
            </a:r>
            <a:r>
              <a:rPr lang="en-US" altLang="zh-CN" sz="2800" b="1">
                <a:latin typeface="楷体" panose="02010609060101010101" pitchFamily="49" charset="-122"/>
                <a:ea typeface="楷体" panose="02010609060101010101" pitchFamily="49" charset="-122"/>
              </a:rPr>
              <a:t>1915</a:t>
            </a:r>
            <a:r>
              <a:rPr lang="zh-CN" altLang="zh-CN" sz="2800" b="1">
                <a:latin typeface="楷体" panose="02010609060101010101" pitchFamily="49" charset="-122"/>
                <a:ea typeface="楷体" panose="02010609060101010101" pitchFamily="49" charset="-122"/>
              </a:rPr>
              <a:t>—</a:t>
            </a:r>
            <a:r>
              <a:rPr lang="en-US" altLang="zh-CN" sz="2800" b="1">
                <a:latin typeface="楷体" panose="02010609060101010101" pitchFamily="49" charset="-122"/>
                <a:ea typeface="楷体" panose="02010609060101010101" pitchFamily="49" charset="-122"/>
              </a:rPr>
              <a:t>2005</a:t>
            </a:r>
            <a:r>
              <a:rPr lang="zh-CN" altLang="en-US" sz="2800" b="1">
                <a:latin typeface="楷体" panose="02010609060101010101" pitchFamily="49" charset="-122"/>
                <a:ea typeface="楷体" panose="02010609060101010101" pitchFamily="49" charset="-122"/>
              </a:rPr>
              <a:t>）</a:t>
            </a:r>
            <a:r>
              <a:rPr lang="en-US" altLang="zh-CN" sz="2800" b="1">
                <a:latin typeface="楷体" panose="02010609060101010101" pitchFamily="49" charset="-122"/>
                <a:ea typeface="楷体" panose="02010609060101010101" pitchFamily="49" charset="-122"/>
              </a:rPr>
              <a:t>  </a:t>
            </a:r>
            <a:r>
              <a:rPr lang="zh-CN" altLang="zh-CN" sz="2800" b="1">
                <a:latin typeface="楷体" panose="02010609060101010101" pitchFamily="49" charset="-122"/>
                <a:ea typeface="楷体" panose="02010609060101010101" pitchFamily="49" charset="-122"/>
              </a:rPr>
              <a:t>作家。原名严文锦</a:t>
            </a:r>
            <a:r>
              <a:rPr lang="zh-CN" altLang="en-US" sz="2800" b="1">
                <a:latin typeface="楷体" panose="02010609060101010101" pitchFamily="49" charset="-122"/>
                <a:ea typeface="楷体" panose="02010609060101010101" pitchFamily="49" charset="-122"/>
              </a:rPr>
              <a:t>，</a:t>
            </a:r>
            <a:r>
              <a:rPr lang="zh-CN" altLang="zh-CN" sz="2800" b="1">
                <a:latin typeface="楷体" panose="02010609060101010101" pitchFamily="49" charset="-122"/>
                <a:ea typeface="楷体" panose="02010609060101010101" pitchFamily="49" charset="-122"/>
              </a:rPr>
              <a:t>号菊潭</a:t>
            </a:r>
            <a:r>
              <a:rPr lang="zh-CN" altLang="en-US" sz="2800" b="1">
                <a:latin typeface="楷体" panose="02010609060101010101" pitchFamily="49" charset="-122"/>
                <a:ea typeface="楷体" panose="02010609060101010101" pitchFamily="49" charset="-122"/>
              </a:rPr>
              <a:t>，</a:t>
            </a:r>
            <a:r>
              <a:rPr lang="zh-CN" altLang="zh-CN" sz="2800" b="1">
                <a:latin typeface="楷体" panose="02010609060101010101" pitchFamily="49" charset="-122"/>
                <a:ea typeface="楷体" panose="02010609060101010101" pitchFamily="49" charset="-122"/>
              </a:rPr>
              <a:t>主要笔名有青蔓、严森、司徒丹等。湖北武昌</a:t>
            </a:r>
            <a:endParaRPr lang="en-US" altLang="zh-CN" sz="2800" b="1">
              <a:latin typeface="楷体" panose="02010609060101010101" pitchFamily="49" charset="-122"/>
              <a:ea typeface="楷体" panose="02010609060101010101" pitchFamily="49" charset="-122"/>
            </a:endParaRPr>
          </a:p>
          <a:p>
            <a:pPr eaLnBrk="0" hangingPunct="0"/>
            <a:r>
              <a:rPr lang="zh-CN" altLang="en-US" sz="2800" b="1">
                <a:latin typeface="楷体" panose="02010609060101010101" pitchFamily="49" charset="-122"/>
                <a:ea typeface="楷体" panose="02010609060101010101" pitchFamily="49" charset="-122"/>
              </a:rPr>
              <a:t>（</a:t>
            </a:r>
            <a:r>
              <a:rPr lang="zh-CN" altLang="zh-CN" sz="2800" b="1">
                <a:latin typeface="楷体" panose="02010609060101010101" pitchFamily="49" charset="-122"/>
                <a:ea typeface="楷体" panose="02010609060101010101" pitchFamily="49" charset="-122"/>
              </a:rPr>
              <a:t>今属武汉</a:t>
            </a:r>
            <a:r>
              <a:rPr lang="zh-CN" altLang="en-US" sz="2800" b="1">
                <a:latin typeface="楷体" panose="02010609060101010101" pitchFamily="49" charset="-122"/>
                <a:ea typeface="楷体" panose="02010609060101010101" pitchFamily="49" charset="-122"/>
              </a:rPr>
              <a:t>）</a:t>
            </a:r>
            <a:r>
              <a:rPr lang="zh-CN" altLang="zh-CN" sz="2800" b="1">
                <a:latin typeface="楷体" panose="02010609060101010101" pitchFamily="49" charset="-122"/>
                <a:ea typeface="楷体" panose="02010609060101010101" pitchFamily="49" charset="-122"/>
              </a:rPr>
              <a:t>人。主要著作有散文集《山寺暮》</a:t>
            </a:r>
            <a:r>
              <a:rPr lang="zh-CN" altLang="en-US" sz="2800" b="1">
                <a:latin typeface="楷体" panose="02010609060101010101" pitchFamily="49" charset="-122"/>
                <a:ea typeface="楷体" panose="02010609060101010101" pitchFamily="49" charset="-122"/>
              </a:rPr>
              <a:t>，</a:t>
            </a:r>
            <a:r>
              <a:rPr lang="zh-CN" altLang="zh-CN" sz="2800" b="1">
                <a:latin typeface="楷体" panose="02010609060101010101" pitchFamily="49" charset="-122"/>
                <a:ea typeface="楷体" panose="02010609060101010101" pitchFamily="49" charset="-122"/>
              </a:rPr>
              <a:t>童话集《南南和胡子伯伯》《严文井童话集》《严文井童话寓言集》</a:t>
            </a:r>
            <a:r>
              <a:rPr lang="zh-CN" altLang="en-US" sz="2800" b="1">
                <a:latin typeface="楷体" panose="02010609060101010101" pitchFamily="49" charset="-122"/>
                <a:ea typeface="楷体" panose="02010609060101010101" pitchFamily="49" charset="-122"/>
              </a:rPr>
              <a:t>，</a:t>
            </a:r>
            <a:r>
              <a:rPr lang="zh-CN" altLang="zh-CN" sz="2800" b="1">
                <a:latin typeface="楷体" panose="02010609060101010101" pitchFamily="49" charset="-122"/>
                <a:ea typeface="楷体" panose="02010609060101010101" pitchFamily="49" charset="-122"/>
              </a:rPr>
              <a:t>长篇小说《一个人的烦恼》等。</a:t>
            </a:r>
          </a:p>
        </p:txBody>
      </p:sp>
      <p:grpSp>
        <p:nvGrpSpPr>
          <p:cNvPr id="11267" name="组合 8"/>
          <p:cNvGrpSpPr/>
          <p:nvPr/>
        </p:nvGrpSpPr>
        <p:grpSpPr bwMode="auto">
          <a:xfrm>
            <a:off x="1588" y="31750"/>
            <a:ext cx="2006600" cy="523875"/>
            <a:chOff x="70" y="-63"/>
            <a:chExt cx="3161" cy="824"/>
          </a:xfrm>
        </p:grpSpPr>
        <p:sp>
          <p:nvSpPr>
            <p:cNvPr id="11275" name="文本框 6"/>
            <p:cNvSpPr txBox="1">
              <a:spLocks noChangeArrowheads="1"/>
            </p:cNvSpPr>
            <p:nvPr/>
          </p:nvSpPr>
          <p:spPr bwMode="auto">
            <a:xfrm>
              <a:off x="678" y="-63"/>
              <a:ext cx="2553" cy="824"/>
            </a:xfrm>
            <a:prstGeom prst="rect">
              <a:avLst/>
            </a:prstGeom>
            <a:noFill/>
            <a:ln w="9525">
              <a:noFill/>
              <a:miter lim="800000"/>
            </a:ln>
          </p:spPr>
          <p:txBody>
            <a:bodyPr wrap="none">
              <a:spAutoFit/>
            </a:bodyPr>
            <a:lstStyle/>
            <a:p>
              <a:r>
                <a:rPr kumimoji="1" lang="zh-CN" altLang="en-US" sz="2800">
                  <a:latin typeface="黑体" panose="02010609060101010101" pitchFamily="49" charset="-122"/>
                  <a:ea typeface="黑体" panose="02010609060101010101" pitchFamily="49" charset="-122"/>
                </a:rPr>
                <a:t>知识备查</a:t>
              </a:r>
            </a:p>
          </p:txBody>
        </p:sp>
        <p:cxnSp>
          <p:nvCxnSpPr>
            <p:cNvPr id="13"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grpSp>
        <p:nvGrpSpPr>
          <p:cNvPr id="11268" name="组合 1"/>
          <p:cNvGrpSpPr/>
          <p:nvPr/>
        </p:nvGrpSpPr>
        <p:grpSpPr bwMode="auto">
          <a:xfrm>
            <a:off x="3708400" y="411163"/>
            <a:ext cx="1743075" cy="566737"/>
            <a:chOff x="3406775" y="598488"/>
            <a:chExt cx="1743075" cy="566737"/>
          </a:xfrm>
        </p:grpSpPr>
        <p:sp>
          <p:nvSpPr>
            <p:cNvPr id="17" name="圆角矩形 16"/>
            <p:cNvSpPr/>
            <p:nvPr/>
          </p:nvSpPr>
          <p:spPr>
            <a:xfrm rot="555800">
              <a:off x="4675188" y="715963"/>
              <a:ext cx="442912"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8" name="圆角矩形 17"/>
            <p:cNvSpPr/>
            <p:nvPr/>
          </p:nvSpPr>
          <p:spPr>
            <a:xfrm rot="20470821">
              <a:off x="4270375" y="722313"/>
              <a:ext cx="442913"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9" name="圆角矩形 18"/>
            <p:cNvSpPr/>
            <p:nvPr/>
          </p:nvSpPr>
          <p:spPr>
            <a:xfrm rot="319204">
              <a:off x="3851275"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0" name="圆角矩形 19"/>
            <p:cNvSpPr/>
            <p:nvPr/>
          </p:nvSpPr>
          <p:spPr>
            <a:xfrm rot="21148334">
              <a:off x="3441700"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1274" name="矩形 1"/>
            <p:cNvSpPr>
              <a:spLocks noChangeArrowheads="1"/>
            </p:cNvSpPr>
            <p:nvPr/>
          </p:nvSpPr>
          <p:spPr bwMode="auto">
            <a:xfrm>
              <a:off x="3406775" y="598488"/>
              <a:ext cx="1743075" cy="566737"/>
            </a:xfrm>
            <a:prstGeom prst="rect">
              <a:avLst/>
            </a:prstGeom>
            <a:noFill/>
            <a:ln w="9525">
              <a:noFill/>
              <a:miter lim="800000"/>
            </a:ln>
          </p:spPr>
          <p:txBody>
            <a:bodyPr>
              <a:spAutoFit/>
            </a:bodyPr>
            <a:lstStyle/>
            <a:p>
              <a:pPr algn="dist" eaLnBrk="0" hangingPunct="0">
                <a:lnSpc>
                  <a:spcPts val="4300"/>
                </a:lnSpc>
              </a:pPr>
              <a:r>
                <a:rPr lang="zh-CN" altLang="en-US" sz="2800" b="1">
                  <a:solidFill>
                    <a:schemeClr val="bg1"/>
                  </a:solidFill>
                  <a:latin typeface="楷体" panose="02010609060101010101" pitchFamily="49" charset="-122"/>
                  <a:ea typeface="楷体" panose="02010609060101010101" pitchFamily="49" charset="-122"/>
                </a:rPr>
                <a:t>作者简介</a:t>
              </a:r>
            </a:p>
          </p:txBody>
        </p:sp>
      </p:grpSp>
      <p:pic>
        <p:nvPicPr>
          <p:cNvPr id="11269" name="严文井.jpg" descr="id:2147506424;FounderCES"/>
          <p:cNvPicPr>
            <a:picLocks noChangeAspect="1" noChangeArrowheads="1"/>
          </p:cNvPicPr>
          <p:nvPr/>
        </p:nvPicPr>
        <p:blipFill>
          <a:blip r:embed="rId3" cstate="print"/>
          <a:srcRect/>
          <a:stretch>
            <a:fillRect/>
          </a:stretch>
        </p:blipFill>
        <p:spPr bwMode="auto">
          <a:xfrm>
            <a:off x="6443663" y="1220788"/>
            <a:ext cx="2238375" cy="32226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TotalTime>
  <Words>5917</Words>
  <Application>Microsoft Office PowerPoint</Application>
  <PresentationFormat>全屏显示(16:9)</PresentationFormat>
  <Paragraphs>308</Paragraphs>
  <Slides>57</Slides>
  <Notes>4</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57</vt:i4>
      </vt:variant>
    </vt:vector>
  </HeadingPairs>
  <TitlesOfParts>
    <vt:vector size="70" baseType="lpstr">
      <vt:lpstr>Arial</vt:lpstr>
      <vt:lpstr>宋体</vt:lpstr>
      <vt:lpstr>Impact</vt:lpstr>
      <vt:lpstr>Arial Unicode MS</vt:lpstr>
      <vt:lpstr>汉语拼音</vt:lpstr>
      <vt:lpstr>Kaiti SC</vt:lpstr>
      <vt:lpstr>微软雅黑</vt:lpstr>
      <vt:lpstr>楷体</vt:lpstr>
      <vt:lpstr>Xingkai SC</vt:lpstr>
      <vt:lpstr>Times New Roman</vt:lpstr>
      <vt:lpstr>黑体</vt:lpstr>
      <vt:lpstr>Calibri</vt:lpstr>
      <vt:lpstr>《七彩课堂》课件模板（新）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xb21cn</cp:lastModifiedBy>
  <cp:revision>660</cp:revision>
  <dcterms:created xsi:type="dcterms:W3CDTF">2018-11-06T06:39:00Z</dcterms:created>
  <dcterms:modified xsi:type="dcterms:W3CDTF">2020-03-27T07:31:51Z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2052-10.1.0.7697</vt:lpwstr>
  </property>
</Properties>
</file>